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56" r:id="rId5"/>
  </p:sldIdLst>
  <p:sldSz cx="43891200" cy="32918400"/>
  <p:notesSz cx="7004050" cy="92900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AB158B"/>
    <a:srgbClr val="0000FF"/>
    <a:srgbClr val="3399FF"/>
    <a:srgbClr val="333399"/>
    <a:srgbClr val="000099"/>
    <a:srgbClr val="FFBF0B"/>
    <a:srgbClr val="FF3300"/>
    <a:srgbClr val="FF0000"/>
    <a:srgbClr val="9F9FC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15620"/>
    <p:restoredTop sz="99757" autoAdjust="0"/>
  </p:normalViewPr>
  <p:slideViewPr>
    <p:cSldViewPr>
      <p:cViewPr varScale="1">
        <p:scale>
          <a:sx n="22" d="100"/>
          <a:sy n="22" d="100"/>
        </p:scale>
        <p:origin x="-714" y="-114"/>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26"/>
        <p:guide pos="2205"/>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19472" cy="459714"/>
          </a:xfrm>
          <a:prstGeom prst="rect">
            <a:avLst/>
          </a:prstGeom>
          <a:noFill/>
          <a:ln w="9525">
            <a:noFill/>
            <a:miter lim="800000"/>
            <a:headEnd/>
            <a:tailEnd/>
          </a:ln>
          <a:effectLst/>
        </p:spPr>
        <p:txBody>
          <a:bodyPr vert="horz" wrap="square" lIns="93362" tIns="46681" rIns="93362" bIns="46681"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972990" y="0"/>
            <a:ext cx="3019472" cy="459714"/>
          </a:xfrm>
          <a:prstGeom prst="rect">
            <a:avLst/>
          </a:prstGeom>
          <a:noFill/>
          <a:ln w="9525">
            <a:noFill/>
            <a:miter lim="800000"/>
            <a:headEnd/>
            <a:tailEnd/>
          </a:ln>
          <a:effectLst/>
        </p:spPr>
        <p:txBody>
          <a:bodyPr vert="horz" wrap="square" lIns="93362" tIns="46681" rIns="93362" bIns="46681"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144588" y="688975"/>
            <a:ext cx="4702175" cy="3525838"/>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53517" y="4443900"/>
            <a:ext cx="5085427" cy="4137424"/>
          </a:xfrm>
          <a:prstGeom prst="rect">
            <a:avLst/>
          </a:prstGeom>
          <a:noFill/>
          <a:ln w="9525">
            <a:noFill/>
            <a:miter lim="800000"/>
            <a:headEnd/>
            <a:tailEnd/>
          </a:ln>
          <a:effectLst/>
        </p:spPr>
        <p:txBody>
          <a:bodyPr vert="horz" wrap="square" lIns="93362" tIns="46681" rIns="93362" bIns="4668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811181"/>
            <a:ext cx="3019472" cy="459714"/>
          </a:xfrm>
          <a:prstGeom prst="rect">
            <a:avLst/>
          </a:prstGeom>
          <a:noFill/>
          <a:ln w="9525">
            <a:noFill/>
            <a:miter lim="800000"/>
            <a:headEnd/>
            <a:tailEnd/>
          </a:ln>
          <a:effectLst/>
        </p:spPr>
        <p:txBody>
          <a:bodyPr vert="horz" wrap="square" lIns="93362" tIns="46681" rIns="93362" bIns="46681"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972990" y="8811181"/>
            <a:ext cx="3019472" cy="459714"/>
          </a:xfrm>
          <a:prstGeom prst="rect">
            <a:avLst/>
          </a:prstGeom>
          <a:noFill/>
          <a:ln w="9525">
            <a:noFill/>
            <a:miter lim="800000"/>
            <a:headEnd/>
            <a:tailEnd/>
          </a:ln>
          <a:effectLst/>
        </p:spPr>
        <p:txBody>
          <a:bodyPr vert="horz" wrap="square" lIns="93362" tIns="46681" rIns="93362" bIns="46681" numCol="1" anchor="b" anchorCtr="0" compatLnSpc="1">
            <a:prstTxWarp prst="textNoShape">
              <a:avLst/>
            </a:prstTxWarp>
          </a:bodyPr>
          <a:lstStyle>
            <a:lvl1pPr algn="r">
              <a:defRPr sz="1200">
                <a:effectLst/>
              </a:defRPr>
            </a:lvl1pPr>
          </a:lstStyle>
          <a:p>
            <a:fld id="{52634601-F843-421B-8ECA-81F96577AB7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8975"/>
            <a:ext cx="4702175" cy="3525838"/>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634601-F843-421B-8ECA-81F96577AB79}"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5"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0E8588-45BE-4149-A941-166E9F488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0D6EC-C6F3-4E83-8838-214E096EBA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D079C-B546-4D74-A2E3-CD721F20FE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BBE26-06BE-42BB-8F2D-C98AF7B2DC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42"/>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7D52C-F46A-4311-B276-9928EBD067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3888"/>
            <a:ext cx="18578512"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2" y="9513888"/>
            <a:ext cx="18578513"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47583E-6873-45B4-817B-2C447B9ED1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8"/>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40" y="7369178"/>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40"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9B555D-80E6-40BA-99DA-C3B906AAD7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986A8B-8811-4C65-9F86-BA9E41FC33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291E14-7ADF-4ED6-9FA4-348AA5DAB8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5" y="23042567"/>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5"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602665" y="25763542"/>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C4C1BC-DFEF-4405-87A5-E1E5B48A17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90" y="2924177"/>
            <a:ext cx="37309425" cy="5489575"/>
          </a:xfrm>
          <a:prstGeom prst="rect">
            <a:avLst/>
          </a:prstGeom>
          <a:noFill/>
          <a:ln w="9525">
            <a:noFill/>
            <a:miter lim="800000"/>
            <a:headEnd/>
            <a:tailEnd/>
          </a:ln>
          <a:effectLst/>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90" y="9513888"/>
            <a:ext cx="37309425" cy="19746912"/>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defTabSz="3074988">
              <a:defRPr sz="4700">
                <a:effectLst/>
              </a:defRPr>
            </a:lvl1pPr>
          </a:lstStyle>
          <a:p>
            <a:endParaRPr lang="en-US"/>
          </a:p>
        </p:txBody>
      </p:sp>
      <p:sp>
        <p:nvSpPr>
          <p:cNvPr id="1029" name="Rectangle 5"/>
          <p:cNvSpPr>
            <a:spLocks noGrp="1" noChangeArrowheads="1"/>
          </p:cNvSpPr>
          <p:nvPr>
            <p:ph type="ftr" sz="quarter" idx="3"/>
          </p:nvPr>
        </p:nvSpPr>
        <p:spPr bwMode="auto">
          <a:xfrm>
            <a:off x="14997113" y="29994225"/>
            <a:ext cx="13896975"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defTabSz="3074988">
              <a:defRPr sz="4700">
                <a:effectLst/>
              </a:defRPr>
            </a:lvl1pPr>
          </a:lstStyle>
          <a:p>
            <a:endParaRPr lang="en-US"/>
          </a:p>
        </p:txBody>
      </p:sp>
      <p:sp>
        <p:nvSpPr>
          <p:cNvPr id="1030" name="Rectangle 6"/>
          <p:cNvSpPr>
            <a:spLocks noGrp="1" noChangeArrowheads="1"/>
          </p:cNvSpPr>
          <p:nvPr>
            <p:ph type="sldNum" sz="quarter" idx="4"/>
          </p:nvPr>
        </p:nvSpPr>
        <p:spPr bwMode="auto">
          <a:xfrm>
            <a:off x="31456313"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defTabSz="3074988">
              <a:defRPr sz="4700">
                <a:effectLst/>
              </a:defRPr>
            </a:lvl1pPr>
          </a:lstStyle>
          <a:p>
            <a:fld id="{EE5F356B-5F25-4DE3-8E87-864E563FD83B}" type="slidenum">
              <a:rPr lang="en-US"/>
              <a:pPr/>
              <a:t>‹#›</a:t>
            </a:fld>
            <a:endParaRPr lang="en-US"/>
          </a:p>
        </p:txBody>
      </p:sp>
      <p:pic>
        <p:nvPicPr>
          <p:cNvPr id="1031" name="Picture 7" descr="mp logo"/>
          <p:cNvPicPr>
            <a:picLocks noChangeAspect="1" noChangeArrowheads="1"/>
          </p:cNvPicPr>
          <p:nvPr/>
        </p:nvPicPr>
        <p:blipFill>
          <a:blip r:embed="rId13" cstate="print"/>
          <a:srcRect/>
          <a:stretch>
            <a:fillRect/>
          </a:stretch>
        </p:blipFill>
        <p:spPr bwMode="auto">
          <a:xfrm>
            <a:off x="40319325" y="32181800"/>
            <a:ext cx="2541588" cy="363538"/>
          </a:xfrm>
          <a:prstGeom prst="rect">
            <a:avLst/>
          </a:prstGeom>
          <a:noFill/>
        </p:spPr>
      </p:pic>
      <p:sp>
        <p:nvSpPr>
          <p:cNvPr id="1032" name="Rectangle 8"/>
          <p:cNvSpPr>
            <a:spLocks noChangeArrowheads="1"/>
          </p:cNvSpPr>
          <p:nvPr/>
        </p:nvSpPr>
        <p:spPr bwMode="auto">
          <a:xfrm>
            <a:off x="41005125" y="31851601"/>
            <a:ext cx="1197764" cy="36933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40281227" y="32475488"/>
            <a:ext cx="2659767" cy="36933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1" fontAlgn="base" hangingPunct="1">
        <a:spcBef>
          <a:spcPct val="0"/>
        </a:spcBef>
        <a:spcAft>
          <a:spcPct val="0"/>
        </a:spcAft>
        <a:defRPr sz="14800">
          <a:solidFill>
            <a:schemeClr val="tx2"/>
          </a:solidFill>
          <a:latin typeface="+mj-lt"/>
          <a:ea typeface="+mj-ea"/>
          <a:cs typeface="+mj-cs"/>
        </a:defRPr>
      </a:lvl1pPr>
      <a:lvl2pPr algn="ctr" defTabSz="3074988" rtl="0" eaLnBrk="1" fontAlgn="base" hangingPunct="1">
        <a:spcBef>
          <a:spcPct val="0"/>
        </a:spcBef>
        <a:spcAft>
          <a:spcPct val="0"/>
        </a:spcAft>
        <a:defRPr sz="14800">
          <a:solidFill>
            <a:schemeClr val="tx2"/>
          </a:solidFill>
          <a:latin typeface="Times New Roman" pitchFamily="18" charset="0"/>
        </a:defRPr>
      </a:lvl2pPr>
      <a:lvl3pPr algn="ctr" defTabSz="3074988" rtl="0" eaLnBrk="1" fontAlgn="base" hangingPunct="1">
        <a:spcBef>
          <a:spcPct val="0"/>
        </a:spcBef>
        <a:spcAft>
          <a:spcPct val="0"/>
        </a:spcAft>
        <a:defRPr sz="14800">
          <a:solidFill>
            <a:schemeClr val="tx2"/>
          </a:solidFill>
          <a:latin typeface="Times New Roman" pitchFamily="18" charset="0"/>
        </a:defRPr>
      </a:lvl3pPr>
      <a:lvl4pPr algn="ctr" defTabSz="3074988" rtl="0" eaLnBrk="1" fontAlgn="base" hangingPunct="1">
        <a:spcBef>
          <a:spcPct val="0"/>
        </a:spcBef>
        <a:spcAft>
          <a:spcPct val="0"/>
        </a:spcAft>
        <a:defRPr sz="14800">
          <a:solidFill>
            <a:schemeClr val="tx2"/>
          </a:solidFill>
          <a:latin typeface="Times New Roman" pitchFamily="18" charset="0"/>
        </a:defRPr>
      </a:lvl4pPr>
      <a:lvl5pPr algn="ctr" defTabSz="3074988" rtl="0" eaLnBrk="1" fontAlgn="base" hangingPunct="1">
        <a:spcBef>
          <a:spcPct val="0"/>
        </a:spcBef>
        <a:spcAft>
          <a:spcPct val="0"/>
        </a:spcAft>
        <a:defRPr sz="14800">
          <a:solidFill>
            <a:schemeClr val="tx2"/>
          </a:solidFill>
          <a:latin typeface="Times New Roman" pitchFamily="18" charset="0"/>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1" fontAlgn="base" hangingPunct="1">
        <a:spcBef>
          <a:spcPct val="20000"/>
        </a:spcBef>
        <a:spcAft>
          <a:spcPct val="0"/>
        </a:spcAft>
        <a:buChar char="•"/>
        <a:defRPr sz="10700">
          <a:solidFill>
            <a:schemeClr val="tx1"/>
          </a:solidFill>
          <a:latin typeface="+mn-lt"/>
          <a:ea typeface="+mn-ea"/>
          <a:cs typeface="+mn-cs"/>
        </a:defRPr>
      </a:lvl1pPr>
      <a:lvl2pPr marL="2497138" indent="-960438" algn="l" defTabSz="3074988" rtl="0" eaLnBrk="1" fontAlgn="base" hangingPunct="1">
        <a:spcBef>
          <a:spcPct val="20000"/>
        </a:spcBef>
        <a:spcAft>
          <a:spcPct val="0"/>
        </a:spcAft>
        <a:buChar char="–"/>
        <a:defRPr sz="9500">
          <a:solidFill>
            <a:schemeClr val="tx1"/>
          </a:solidFill>
          <a:latin typeface="+mn-lt"/>
        </a:defRPr>
      </a:lvl2pPr>
      <a:lvl3pPr marL="3843338" indent="-768350" algn="l" defTabSz="3074988" rtl="0" eaLnBrk="1" fontAlgn="base" hangingPunct="1">
        <a:spcBef>
          <a:spcPct val="20000"/>
        </a:spcBef>
        <a:spcAft>
          <a:spcPct val="0"/>
        </a:spcAft>
        <a:buChar char="•"/>
        <a:defRPr sz="8100">
          <a:solidFill>
            <a:schemeClr val="tx1"/>
          </a:solidFill>
          <a:latin typeface="+mn-lt"/>
        </a:defRPr>
      </a:lvl3pPr>
      <a:lvl4pPr marL="5384800" indent="-773113" algn="l" defTabSz="3074988" rtl="0" eaLnBrk="1" fontAlgn="base" hangingPunct="1">
        <a:spcBef>
          <a:spcPct val="20000"/>
        </a:spcBef>
        <a:spcAft>
          <a:spcPct val="0"/>
        </a:spcAft>
        <a:buChar char="–"/>
        <a:defRPr sz="6500">
          <a:solidFill>
            <a:schemeClr val="tx1"/>
          </a:solidFill>
          <a:latin typeface="+mn-lt"/>
        </a:defRPr>
      </a:lvl4pPr>
      <a:lvl5pPr marL="6921500" indent="-768350" algn="l" defTabSz="3074988" rtl="0" eaLnBrk="1" fontAlgn="base" hangingPunct="1">
        <a:spcBef>
          <a:spcPct val="20000"/>
        </a:spcBef>
        <a:spcAft>
          <a:spcPct val="0"/>
        </a:spcAft>
        <a:buChar char="»"/>
        <a:defRPr sz="6500">
          <a:solidFill>
            <a:schemeClr val="tx1"/>
          </a:solidFill>
          <a:latin typeface="+mn-lt"/>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gif"/><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CCECFF"/>
            </a:gs>
            <a:gs pos="100000">
              <a:srgbClr val="A1BAD1"/>
            </a:gs>
          </a:gsLst>
          <a:path path="shape">
            <a:fillToRect l="50000" t="50000" r="50000" b="50000"/>
          </a:path>
        </a:gradFill>
        <a:effectLst/>
      </p:bgPr>
    </p:bg>
    <p:spTree>
      <p:nvGrpSpPr>
        <p:cNvPr id="1" name=""/>
        <p:cNvGrpSpPr/>
        <p:nvPr/>
      </p:nvGrpSpPr>
      <p:grpSpPr>
        <a:xfrm>
          <a:off x="0" y="0"/>
          <a:ext cx="0" cy="0"/>
          <a:chOff x="0" y="0"/>
          <a:chExt cx="0" cy="0"/>
        </a:xfrm>
      </p:grpSpPr>
      <p:sp>
        <p:nvSpPr>
          <p:cNvPr id="2196" name="Text Box 148"/>
          <p:cNvSpPr txBox="1">
            <a:spLocks noChangeArrowheads="1"/>
          </p:cNvSpPr>
          <p:nvPr/>
        </p:nvSpPr>
        <p:spPr bwMode="auto">
          <a:xfrm>
            <a:off x="19865975" y="4710116"/>
            <a:ext cx="435082" cy="1094673"/>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sp>
        <p:nvSpPr>
          <p:cNvPr id="2210" name="Text Box 162"/>
          <p:cNvSpPr txBox="1">
            <a:spLocks noChangeArrowheads="1"/>
          </p:cNvSpPr>
          <p:nvPr/>
        </p:nvSpPr>
        <p:spPr bwMode="auto">
          <a:xfrm>
            <a:off x="457200" y="685800"/>
            <a:ext cx="42976800" cy="2400657"/>
          </a:xfrm>
          <a:prstGeom prst="rect">
            <a:avLst/>
          </a:prstGeom>
          <a:solidFill>
            <a:schemeClr val="accent6">
              <a:lumMod val="50000"/>
            </a:schemeClr>
          </a:solidFill>
          <a:ln w="9525">
            <a:solidFill>
              <a:schemeClr val="tx1"/>
            </a:solidFill>
            <a:miter lim="800000"/>
            <a:headEnd/>
            <a:tailEnd/>
          </a:ln>
          <a:effectLst/>
        </p:spPr>
        <p:txBody>
          <a:bodyPr wrap="square">
            <a:spAutoFit/>
          </a:bodyPr>
          <a:lstStyle/>
          <a:p>
            <a:pPr algn="ctr"/>
            <a:r>
              <a:rPr lang="en-US" sz="7500" b="1" dirty="0" smtClean="0">
                <a:solidFill>
                  <a:schemeClr val="bg1"/>
                </a:solidFill>
                <a:effectLst/>
                <a:latin typeface="Calibri" pitchFamily="34" charset="0"/>
                <a:cs typeface="Arial" pitchFamily="34" charset="0"/>
              </a:rPr>
              <a:t>Web-Based Computer and Health Literacy Program</a:t>
            </a:r>
          </a:p>
          <a:p>
            <a:pPr algn="ctr"/>
            <a:r>
              <a:rPr lang="en-US" sz="7500" b="1" dirty="0" smtClean="0">
                <a:solidFill>
                  <a:schemeClr val="bg1"/>
                </a:solidFill>
                <a:effectLst/>
                <a:latin typeface="Calibri" pitchFamily="34" charset="0"/>
                <a:cs typeface="Arial" pitchFamily="34" charset="0"/>
              </a:rPr>
              <a:t>Tailored for </a:t>
            </a:r>
            <a:r>
              <a:rPr lang="en-US" sz="7500" b="1" i="1" dirty="0" err="1" smtClean="0">
                <a:solidFill>
                  <a:schemeClr val="bg1"/>
                </a:solidFill>
                <a:effectLst/>
                <a:latin typeface="Calibri" pitchFamily="34" charset="0"/>
                <a:cs typeface="Arial" pitchFamily="34" charset="0"/>
              </a:rPr>
              <a:t>Promotores</a:t>
            </a:r>
            <a:r>
              <a:rPr lang="en-US" sz="7500" b="1" dirty="0" smtClean="0">
                <a:solidFill>
                  <a:schemeClr val="bg1"/>
                </a:solidFill>
                <a:effectLst/>
                <a:latin typeface="Calibri" pitchFamily="34" charset="0"/>
                <a:cs typeface="Arial" pitchFamily="34" charset="0"/>
              </a:rPr>
              <a:t>/Community Health Workers Along the Arizona-Mexico Border</a:t>
            </a:r>
            <a:endParaRPr lang="en-US" sz="7500" b="1" dirty="0">
              <a:solidFill>
                <a:schemeClr val="bg1"/>
              </a:solidFill>
              <a:effectLst/>
              <a:latin typeface="Calibri" pitchFamily="34" charset="0"/>
              <a:cs typeface="Arial" pitchFamily="34" charset="0"/>
            </a:endParaRPr>
          </a:p>
        </p:txBody>
      </p:sp>
      <p:sp>
        <p:nvSpPr>
          <p:cNvPr id="2211" name="Text Box 163"/>
          <p:cNvSpPr txBox="1">
            <a:spLocks noChangeArrowheads="1"/>
          </p:cNvSpPr>
          <p:nvPr/>
        </p:nvSpPr>
        <p:spPr bwMode="auto">
          <a:xfrm>
            <a:off x="838200" y="5410200"/>
            <a:ext cx="11007725" cy="830997"/>
          </a:xfrm>
          <a:prstGeom prst="rect">
            <a:avLst/>
          </a:prstGeom>
          <a:solidFill>
            <a:schemeClr val="bg1"/>
          </a:solidFill>
          <a:ln w="9525">
            <a:solidFill>
              <a:schemeClr val="tx1"/>
            </a:solidFill>
            <a:miter lim="800000"/>
            <a:headEnd/>
            <a:tailEnd/>
          </a:ln>
          <a:effectLst/>
        </p:spPr>
        <p:txBody>
          <a:bodyPr>
            <a:spAutoFit/>
          </a:bodyPr>
          <a:lstStyle/>
          <a:p>
            <a:pPr algn="ctr"/>
            <a:r>
              <a:rPr lang="en-US" sz="4800" b="1" dirty="0" smtClean="0">
                <a:effectLst/>
                <a:latin typeface="Calibri" pitchFamily="34" charset="0"/>
              </a:rPr>
              <a:t>Introduction</a:t>
            </a:r>
            <a:endParaRPr lang="en-US" sz="3600" b="1" dirty="0">
              <a:effectLst/>
              <a:latin typeface="Calibri" pitchFamily="34" charset="0"/>
            </a:endParaRPr>
          </a:p>
        </p:txBody>
      </p:sp>
      <p:pic>
        <p:nvPicPr>
          <p:cNvPr id="27" name="Picture 26" descr="ahsl-logo.jpg"/>
          <p:cNvPicPr>
            <a:picLocks noChangeAspect="1"/>
          </p:cNvPicPr>
          <p:nvPr/>
        </p:nvPicPr>
        <p:blipFill>
          <a:blip r:embed="rId3" cstate="print"/>
          <a:stretch>
            <a:fillRect/>
          </a:stretch>
        </p:blipFill>
        <p:spPr>
          <a:xfrm>
            <a:off x="914400" y="30136012"/>
            <a:ext cx="5410200" cy="2782388"/>
          </a:xfrm>
          <a:prstGeom prst="rect">
            <a:avLst/>
          </a:prstGeom>
        </p:spPr>
      </p:pic>
      <p:pic>
        <p:nvPicPr>
          <p:cNvPr id="73" name="Picture 72" descr="KOMEN.gif"/>
          <p:cNvPicPr>
            <a:picLocks noChangeAspect="1"/>
          </p:cNvPicPr>
          <p:nvPr/>
        </p:nvPicPr>
        <p:blipFill>
          <a:blip r:embed="rId4" cstate="print"/>
          <a:stretch>
            <a:fillRect/>
          </a:stretch>
        </p:blipFill>
        <p:spPr>
          <a:xfrm>
            <a:off x="37490400" y="30403800"/>
            <a:ext cx="5508169" cy="2514600"/>
          </a:xfrm>
          <a:prstGeom prst="rect">
            <a:avLst/>
          </a:prstGeom>
        </p:spPr>
      </p:pic>
      <p:sp>
        <p:nvSpPr>
          <p:cNvPr id="39" name="TextBox 38"/>
          <p:cNvSpPr txBox="1"/>
          <p:nvPr/>
        </p:nvSpPr>
        <p:spPr>
          <a:xfrm>
            <a:off x="990600" y="3581400"/>
            <a:ext cx="41986200" cy="1077218"/>
          </a:xfrm>
          <a:prstGeom prst="rect">
            <a:avLst/>
          </a:prstGeom>
          <a:noFill/>
        </p:spPr>
        <p:txBody>
          <a:bodyPr wrap="square" rtlCol="0">
            <a:spAutoFit/>
          </a:bodyPr>
          <a:lstStyle/>
          <a:p>
            <a:pPr algn="ctr"/>
            <a:r>
              <a:rPr lang="en-US" sz="3200" dirty="0" smtClean="0">
                <a:latin typeface="Calibri" pitchFamily="34" charset="0"/>
              </a:rPr>
              <a:t>Jeanette Ryan, AHIP, Deputy Director, Arizona Health Sciences Library, University of Arizona, Tucson, AZ; Ana Maria Lopez, M.D., M.P.H., F.A.C.P, Associate Dean, Outreach and Multicultural Affairs, Arizona Cancer Center; </a:t>
            </a:r>
          </a:p>
          <a:p>
            <a:pPr algn="ctr"/>
            <a:r>
              <a:rPr lang="en-US" sz="3200" dirty="0" smtClean="0">
                <a:latin typeface="Calibri" pitchFamily="34" charset="0"/>
              </a:rPr>
              <a:t>Yamila M. El-</a:t>
            </a:r>
            <a:r>
              <a:rPr lang="en-US" sz="3200" dirty="0" err="1" smtClean="0">
                <a:latin typeface="Calibri" pitchFamily="34" charset="0"/>
              </a:rPr>
              <a:t>Khayat</a:t>
            </a:r>
            <a:r>
              <a:rPr lang="en-US" sz="3200" dirty="0" smtClean="0">
                <a:latin typeface="Calibri" pitchFamily="34" charset="0"/>
              </a:rPr>
              <a:t>, Outreach Librarian; Brooke L Billman, AHIP, AZHIN Librarian; Annabelle Nuñez, Mel &amp; Enid Zuckerman College of Public Health Liaison Librarian; Angela Valencia, MPH Research Specialist Senior, Arizona Cancer Center;  </a:t>
            </a:r>
          </a:p>
        </p:txBody>
      </p:sp>
      <p:pic>
        <p:nvPicPr>
          <p:cNvPr id="45" name="Picture 2" descr="\\Azcc.local\shared\lopez\Grants\ACTIVE GRANTS\Komen2010-Promotora computer training\program photos\SANY1215.JPG"/>
          <p:cNvPicPr>
            <a:picLocks noChangeAspect="1" noChangeArrowheads="1"/>
          </p:cNvPicPr>
          <p:nvPr/>
        </p:nvPicPr>
        <p:blipFill>
          <a:blip r:embed="rId5" cstate="print"/>
          <a:srcRect t="32576"/>
          <a:stretch>
            <a:fillRect/>
          </a:stretch>
        </p:blipFill>
        <p:spPr bwMode="auto">
          <a:xfrm>
            <a:off x="16840200" y="5105400"/>
            <a:ext cx="10095783" cy="5105400"/>
          </a:xfrm>
          <a:prstGeom prst="rect">
            <a:avLst/>
          </a:prstGeom>
          <a:noFill/>
        </p:spPr>
      </p:pic>
      <p:pic>
        <p:nvPicPr>
          <p:cNvPr id="46" name="Picture 2" descr="\\Azcc.local\shared\lopez\Grants\ACTIVE GRANTS\Komen2010-Promotora computer training\program photos\SANY1227.JPG"/>
          <p:cNvPicPr>
            <a:picLocks noChangeAspect="1" noChangeArrowheads="1"/>
          </p:cNvPicPr>
          <p:nvPr/>
        </p:nvPicPr>
        <p:blipFill>
          <a:blip r:embed="rId6" cstate="print"/>
          <a:srcRect t="14097" b="7217"/>
          <a:stretch>
            <a:fillRect/>
          </a:stretch>
        </p:blipFill>
        <p:spPr bwMode="auto">
          <a:xfrm>
            <a:off x="1066800" y="21717000"/>
            <a:ext cx="10820400" cy="6385810"/>
          </a:xfrm>
          <a:prstGeom prst="rect">
            <a:avLst/>
          </a:prstGeom>
          <a:noFill/>
        </p:spPr>
      </p:pic>
      <p:sp>
        <p:nvSpPr>
          <p:cNvPr id="47" name="TextBox 46"/>
          <p:cNvSpPr txBox="1"/>
          <p:nvPr/>
        </p:nvSpPr>
        <p:spPr>
          <a:xfrm>
            <a:off x="838200" y="6553200"/>
            <a:ext cx="10972800" cy="6370975"/>
          </a:xfrm>
          <a:prstGeom prst="rect">
            <a:avLst/>
          </a:prstGeom>
          <a:noFill/>
        </p:spPr>
        <p:txBody>
          <a:bodyPr wrap="square" rtlCol="0">
            <a:spAutoFit/>
          </a:bodyPr>
          <a:lstStyle/>
          <a:p>
            <a:pPr algn="just"/>
            <a:r>
              <a:rPr lang="en-US" dirty="0" smtClean="0">
                <a:latin typeface="Calibri" pitchFamily="34" charset="0"/>
              </a:rPr>
              <a:t>This poster shows the effectiveness of a face-to-face and web-based computer literacy curriculum designed by the Arizona Health Sciences Library (AHSL), in collaboration with the Arizona Cancer Center, and funded by Susan G. Komen for the Cure, for </a:t>
            </a:r>
            <a:r>
              <a:rPr lang="en-US" i="1" dirty="0" smtClean="0">
                <a:latin typeface="Calibri" pitchFamily="34" charset="0"/>
              </a:rPr>
              <a:t>promotores</a:t>
            </a:r>
            <a:r>
              <a:rPr lang="en-US" dirty="0" smtClean="0">
                <a:latin typeface="Calibri" pitchFamily="34" charset="0"/>
              </a:rPr>
              <a:t>/community health workers (CHWs) on breast cancer topics as well as the production of educational pamphlets and presentations for the communities they serve. The program’s main objective was to develop and deliver a collaborative computer literacy curriculum for community health workers in Southern Arizona. The program’s specific objectives included the following:</a:t>
            </a:r>
          </a:p>
          <a:p>
            <a:pPr algn="just"/>
            <a:endParaRPr lang="en-US" dirty="0" smtClean="0">
              <a:latin typeface="Calibri" pitchFamily="34" charset="0"/>
            </a:endParaRPr>
          </a:p>
          <a:p>
            <a:pPr lvl="0" algn="just">
              <a:buFont typeface="Arial" pitchFamily="34" charset="0"/>
              <a:buChar char="•"/>
            </a:pPr>
            <a:r>
              <a:rPr lang="en-US" dirty="0" smtClean="0">
                <a:latin typeface="Calibri" pitchFamily="34" charset="0"/>
              </a:rPr>
              <a:t>Conduct assessments of informational needs and resources relating to Breast Cancer in the Promotores’/CHW’s communities in Arizona.</a:t>
            </a:r>
          </a:p>
          <a:p>
            <a:pPr lvl="0" algn="just">
              <a:buFont typeface="Arial" pitchFamily="34" charset="0"/>
              <a:buChar char="•"/>
            </a:pPr>
            <a:r>
              <a:rPr lang="en-US" dirty="0" smtClean="0">
                <a:latin typeface="Calibri" pitchFamily="34" charset="0"/>
              </a:rPr>
              <a:t> Develop and deliver a series of six computer-literacy educational sessions on breast cancer resources including two face-to-face sessions.</a:t>
            </a:r>
          </a:p>
          <a:p>
            <a:pPr lvl="0" algn="just">
              <a:buFont typeface="Arial" pitchFamily="34" charset="0"/>
              <a:buChar char="•"/>
            </a:pPr>
            <a:r>
              <a:rPr lang="en-US" dirty="0" smtClean="0">
                <a:latin typeface="Calibri" pitchFamily="34" charset="0"/>
              </a:rPr>
              <a:t>Develop a sustainable program for continuing computer-literacy education via endurable web-based resources and recorded DVDs. </a:t>
            </a:r>
          </a:p>
          <a:p>
            <a:pPr lvl="0">
              <a:buFont typeface="Arial" pitchFamily="34" charset="0"/>
              <a:buChar char="•"/>
            </a:pPr>
            <a:endParaRPr lang="en-US" dirty="0" smtClean="0">
              <a:latin typeface="Calibri" pitchFamily="34" charset="0"/>
            </a:endParaRPr>
          </a:p>
          <a:p>
            <a:endParaRPr lang="en-US" dirty="0">
              <a:latin typeface="Calibri" pitchFamily="34" charset="0"/>
            </a:endParaRPr>
          </a:p>
        </p:txBody>
      </p:sp>
      <p:sp>
        <p:nvSpPr>
          <p:cNvPr id="48" name="TextBox 47"/>
          <p:cNvSpPr txBox="1"/>
          <p:nvPr/>
        </p:nvSpPr>
        <p:spPr>
          <a:xfrm>
            <a:off x="32004000" y="22860000"/>
            <a:ext cx="10972800" cy="7109639"/>
          </a:xfrm>
          <a:prstGeom prst="rect">
            <a:avLst/>
          </a:prstGeom>
          <a:noFill/>
        </p:spPr>
        <p:txBody>
          <a:bodyPr wrap="square" rtlCol="0">
            <a:spAutoFit/>
          </a:bodyPr>
          <a:lstStyle/>
          <a:p>
            <a:pPr algn="just"/>
            <a:r>
              <a:rPr lang="en-US" dirty="0" smtClean="0">
                <a:latin typeface="Calibri" pitchFamily="34" charset="0"/>
              </a:rPr>
              <a:t>This program successfully developed and delivered a computer literacy curriculum for </a:t>
            </a:r>
            <a:r>
              <a:rPr lang="en-US" dirty="0" err="1" smtClean="0">
                <a:latin typeface="Calibri" pitchFamily="34" charset="0"/>
              </a:rPr>
              <a:t>p</a:t>
            </a:r>
            <a:r>
              <a:rPr lang="en-US" i="1" dirty="0" err="1" smtClean="0">
                <a:latin typeface="Calibri" pitchFamily="34" charset="0"/>
              </a:rPr>
              <a:t>romotores</a:t>
            </a:r>
            <a:r>
              <a:rPr lang="en-US" dirty="0" smtClean="0">
                <a:latin typeface="Calibri" pitchFamily="34" charset="0"/>
              </a:rPr>
              <a:t>/CHWs in southern Arizona. A total of 17 self- identified Latina </a:t>
            </a:r>
            <a:r>
              <a:rPr lang="en-US" i="1" dirty="0" err="1" smtClean="0">
                <a:latin typeface="Calibri" pitchFamily="34" charset="0"/>
              </a:rPr>
              <a:t>promotores</a:t>
            </a:r>
            <a:r>
              <a:rPr lang="en-US" i="1" dirty="0" smtClean="0">
                <a:latin typeface="Calibri" pitchFamily="34" charset="0"/>
              </a:rPr>
              <a:t>/CHWs</a:t>
            </a:r>
            <a:r>
              <a:rPr lang="en-US" dirty="0" smtClean="0">
                <a:latin typeface="Calibri" pitchFamily="34" charset="0"/>
              </a:rPr>
              <a:t> participated in the program. Fifty three percent of the participants have an educational background of high school level or lower. The participants were residents from Nogales, Douglas or Tucson. All participants learned how to use reliable health information databases, create informational brochures, evaluate websites, and create power point presentations. The participants indicated high levels of satisfaction with the program content, and with the methods of delivery. All reported to have attained substantial improvements in computer literacy. </a:t>
            </a:r>
          </a:p>
          <a:p>
            <a:pPr algn="just"/>
            <a:endParaRPr lang="en-US" dirty="0" smtClean="0">
              <a:latin typeface="Calibri" pitchFamily="34" charset="0"/>
            </a:endParaRPr>
          </a:p>
          <a:p>
            <a:pPr algn="just"/>
            <a:r>
              <a:rPr lang="en-US" dirty="0" smtClean="0">
                <a:latin typeface="Calibri" pitchFamily="34" charset="0"/>
              </a:rPr>
              <a:t>Due to budgetary, travel, and time constraints, the web-based sessions proved to be an effective source for educational instruction to the </a:t>
            </a:r>
            <a:r>
              <a:rPr lang="en-US" i="1" dirty="0" err="1" smtClean="0">
                <a:latin typeface="Calibri" pitchFamily="34" charset="0"/>
              </a:rPr>
              <a:t>promotores</a:t>
            </a:r>
            <a:r>
              <a:rPr lang="en-US" dirty="0" smtClean="0">
                <a:latin typeface="Calibri" pitchFamily="34" charset="0"/>
              </a:rPr>
              <a:t>/CHWs.  All sessions were recorded and alternatively accessible for participants who could not make the meeting times. </a:t>
            </a:r>
          </a:p>
          <a:p>
            <a:pPr algn="just"/>
            <a:endParaRPr lang="en-US" dirty="0" smtClean="0">
              <a:latin typeface="Calibri" pitchFamily="34" charset="0"/>
            </a:endParaRPr>
          </a:p>
          <a:p>
            <a:pPr algn="just"/>
            <a:r>
              <a:rPr lang="en-US" dirty="0" smtClean="0">
                <a:latin typeface="Calibri" pitchFamily="34" charset="0"/>
              </a:rPr>
              <a:t>An additional set of classes is being planned for a new group of </a:t>
            </a:r>
            <a:r>
              <a:rPr lang="en-US" i="1" dirty="0" err="1" smtClean="0">
                <a:latin typeface="Calibri" pitchFamily="34" charset="0"/>
              </a:rPr>
              <a:t>promotores</a:t>
            </a:r>
            <a:r>
              <a:rPr lang="en-US" dirty="0" smtClean="0">
                <a:latin typeface="Calibri" pitchFamily="34" charset="0"/>
              </a:rPr>
              <a:t>/CHWs.  This set of classes will be delivered electronically and will include the use of social networking to share health information.</a:t>
            </a:r>
          </a:p>
          <a:p>
            <a:endParaRPr lang="en-US" dirty="0">
              <a:latin typeface="Calibri" pitchFamily="34" charset="0"/>
            </a:endParaRPr>
          </a:p>
        </p:txBody>
      </p:sp>
      <p:sp>
        <p:nvSpPr>
          <p:cNvPr id="55" name="TextBox 54"/>
          <p:cNvSpPr txBox="1"/>
          <p:nvPr/>
        </p:nvSpPr>
        <p:spPr>
          <a:xfrm>
            <a:off x="16383000" y="11811000"/>
            <a:ext cx="10972800" cy="10433625"/>
          </a:xfrm>
          <a:prstGeom prst="rect">
            <a:avLst/>
          </a:prstGeom>
          <a:noFill/>
        </p:spPr>
        <p:txBody>
          <a:bodyPr wrap="square" rtlCol="0">
            <a:spAutoFit/>
          </a:bodyPr>
          <a:lstStyle/>
          <a:p>
            <a:endParaRPr lang="en-US" dirty="0" smtClean="0">
              <a:latin typeface="Calibri" pitchFamily="34" charset="0"/>
            </a:endParaRPr>
          </a:p>
          <a:p>
            <a:pPr algn="just"/>
            <a:r>
              <a:rPr lang="en-US" dirty="0" smtClean="0">
                <a:latin typeface="Calibri" pitchFamily="34" charset="0"/>
              </a:rPr>
              <a:t>In order to capture participants’ informational needs, resources, computer skills and demographics, a bilingual Spanish/English self-assessment was administered to 26 </a:t>
            </a:r>
            <a:r>
              <a:rPr lang="en-US" i="1" dirty="0" err="1" smtClean="0">
                <a:latin typeface="Calibri" pitchFamily="34" charset="0"/>
              </a:rPr>
              <a:t>promotores</a:t>
            </a:r>
            <a:r>
              <a:rPr lang="en-US" dirty="0" smtClean="0">
                <a:latin typeface="Calibri" pitchFamily="34" charset="0"/>
              </a:rPr>
              <a:t>/CHWs, all working in agencies along the Arizona-Mexico Border. The results indicated a low level of computer literacy among many of the participants, along with a lack of accurate health informational searching skills. Results also indicated very little experience using tools for online discussions and forums. </a:t>
            </a:r>
          </a:p>
          <a:p>
            <a:pPr algn="just"/>
            <a:endParaRPr lang="en-US" dirty="0" smtClean="0">
              <a:latin typeface="Calibri" pitchFamily="34" charset="0"/>
            </a:endParaRPr>
          </a:p>
          <a:p>
            <a:pPr algn="just"/>
            <a:r>
              <a:rPr lang="en-US" dirty="0" smtClean="0">
                <a:latin typeface="Calibri" pitchFamily="34" charset="0"/>
              </a:rPr>
              <a:t>A training program was developed to better help identify the needs of these communities.  The instructors reviewed and analyzed all assessments and existing materials to create new educational materials that would incorporate linguistically appropriate material along with cultural values.</a:t>
            </a:r>
          </a:p>
          <a:p>
            <a:pPr algn="just"/>
            <a:endParaRPr lang="en-US" dirty="0" smtClean="0">
              <a:latin typeface="Calibri" pitchFamily="34" charset="0"/>
            </a:endParaRPr>
          </a:p>
          <a:p>
            <a:pPr algn="just"/>
            <a:r>
              <a:rPr lang="en-US" u="sng" dirty="0" smtClean="0">
                <a:latin typeface="Calibri" pitchFamily="34" charset="0"/>
              </a:rPr>
              <a:t>Curriculum and Material Development:</a:t>
            </a:r>
            <a:endParaRPr lang="en-US" dirty="0" smtClean="0">
              <a:latin typeface="Calibri" pitchFamily="34" charset="0"/>
            </a:endParaRPr>
          </a:p>
          <a:p>
            <a:pPr algn="just"/>
            <a:r>
              <a:rPr lang="en-US" dirty="0" smtClean="0">
                <a:latin typeface="Calibri" pitchFamily="34" charset="0"/>
              </a:rPr>
              <a:t>Based on the initial computer assessment data, a computer literacy and information seeking and evaluation curriculum (6 sessions – 2 in person, 4 webinars) was developed to address the </a:t>
            </a:r>
            <a:r>
              <a:rPr lang="en-US" i="1" dirty="0" err="1" smtClean="0">
                <a:latin typeface="Calibri" pitchFamily="34" charset="0"/>
              </a:rPr>
              <a:t>promotores</a:t>
            </a:r>
            <a:r>
              <a:rPr lang="en-US" i="1" dirty="0" smtClean="0">
                <a:latin typeface="Calibri" pitchFamily="34" charset="0"/>
              </a:rPr>
              <a:t>’</a:t>
            </a:r>
            <a:r>
              <a:rPr lang="en-US" dirty="0" smtClean="0">
                <a:latin typeface="Calibri" pitchFamily="34" charset="0"/>
              </a:rPr>
              <a:t>/CHW’s specific needs. </a:t>
            </a:r>
            <a:r>
              <a:rPr lang="en-US" i="1" dirty="0" err="1" smtClean="0">
                <a:latin typeface="Calibri" pitchFamily="34" charset="0"/>
              </a:rPr>
              <a:t>Promotores</a:t>
            </a:r>
            <a:r>
              <a:rPr lang="en-US" dirty="0" smtClean="0">
                <a:latin typeface="Calibri" pitchFamily="34" charset="0"/>
              </a:rPr>
              <a:t>/CHWs were trained in the following areas:</a:t>
            </a:r>
          </a:p>
          <a:p>
            <a:endParaRPr lang="en-US" dirty="0" smtClean="0">
              <a:latin typeface="Calibri" pitchFamily="34" charset="0"/>
            </a:endParaRPr>
          </a:p>
          <a:p>
            <a:pPr lvl="0">
              <a:buFont typeface="Arial" pitchFamily="34" charset="0"/>
              <a:buChar char="•"/>
            </a:pPr>
            <a:r>
              <a:rPr lang="en-US" dirty="0" smtClean="0">
                <a:latin typeface="Calibri" pitchFamily="34" charset="0"/>
              </a:rPr>
              <a:t>Basic computer skills and web conferencing training</a:t>
            </a:r>
          </a:p>
          <a:p>
            <a:pPr lvl="0">
              <a:buFont typeface="Arial" pitchFamily="34" charset="0"/>
              <a:buChar char="•"/>
            </a:pPr>
            <a:r>
              <a:rPr lang="en-US" dirty="0" smtClean="0">
                <a:latin typeface="Calibri" pitchFamily="34" charset="0"/>
              </a:rPr>
              <a:t>Where to find reliable Breast Cancer information on the web</a:t>
            </a:r>
          </a:p>
          <a:p>
            <a:pPr lvl="0">
              <a:buFont typeface="Arial" pitchFamily="34" charset="0"/>
              <a:buChar char="•"/>
            </a:pPr>
            <a:r>
              <a:rPr lang="en-US" dirty="0" smtClean="0">
                <a:latin typeface="Calibri" pitchFamily="34" charset="0"/>
              </a:rPr>
              <a:t>Web evaluation</a:t>
            </a:r>
          </a:p>
          <a:p>
            <a:pPr lvl="0">
              <a:buFont typeface="Arial" pitchFamily="34" charset="0"/>
              <a:buChar char="•"/>
            </a:pPr>
            <a:r>
              <a:rPr lang="en-US" dirty="0" smtClean="0">
                <a:latin typeface="Calibri" pitchFamily="34" charset="0"/>
              </a:rPr>
              <a:t>Health calculators and tools</a:t>
            </a:r>
          </a:p>
          <a:p>
            <a:pPr lvl="0">
              <a:buFont typeface="Arial" pitchFamily="34" charset="0"/>
              <a:buChar char="•"/>
            </a:pPr>
            <a:r>
              <a:rPr lang="en-US" dirty="0" smtClean="0">
                <a:latin typeface="Calibri" pitchFamily="34" charset="0"/>
              </a:rPr>
              <a:t>Support group information,  nutrition and Complementary and Alternative Medicine</a:t>
            </a:r>
          </a:p>
          <a:p>
            <a:pPr lvl="0">
              <a:buFont typeface="Arial" pitchFamily="34" charset="0"/>
              <a:buChar char="•"/>
            </a:pPr>
            <a:r>
              <a:rPr lang="en-US" dirty="0" smtClean="0">
                <a:latin typeface="Calibri" pitchFamily="34" charset="0"/>
              </a:rPr>
              <a:t>Extreme Googling</a:t>
            </a:r>
          </a:p>
          <a:p>
            <a:pPr lvl="0">
              <a:buFont typeface="Arial" pitchFamily="34" charset="0"/>
              <a:buChar char="•"/>
            </a:pPr>
            <a:r>
              <a:rPr lang="en-US" dirty="0" smtClean="0">
                <a:latin typeface="Calibri" pitchFamily="34" charset="0"/>
              </a:rPr>
              <a:t>Grant databases </a:t>
            </a:r>
          </a:p>
          <a:p>
            <a:pPr lvl="0">
              <a:buFont typeface="Arial" pitchFamily="34" charset="0"/>
              <a:buChar char="•"/>
            </a:pPr>
            <a:r>
              <a:rPr lang="en-US" dirty="0" smtClean="0">
                <a:latin typeface="Calibri" pitchFamily="34" charset="0"/>
              </a:rPr>
              <a:t>How to set up a health fair</a:t>
            </a:r>
          </a:p>
          <a:p>
            <a:endParaRPr lang="en-US" dirty="0">
              <a:latin typeface="Calibri" pitchFamily="34" charset="0"/>
            </a:endParaRPr>
          </a:p>
        </p:txBody>
      </p:sp>
      <p:sp>
        <p:nvSpPr>
          <p:cNvPr id="57" name="TextBox 56"/>
          <p:cNvSpPr txBox="1"/>
          <p:nvPr/>
        </p:nvSpPr>
        <p:spPr>
          <a:xfrm>
            <a:off x="914400" y="14706600"/>
            <a:ext cx="10972800" cy="5632311"/>
          </a:xfrm>
          <a:prstGeom prst="rect">
            <a:avLst/>
          </a:prstGeom>
          <a:noFill/>
        </p:spPr>
        <p:txBody>
          <a:bodyPr wrap="square" rtlCol="0">
            <a:spAutoFit/>
          </a:bodyPr>
          <a:lstStyle/>
          <a:p>
            <a:pPr algn="just"/>
            <a:r>
              <a:rPr lang="en-US" dirty="0" smtClean="0">
                <a:latin typeface="Calibri" pitchFamily="34" charset="0"/>
              </a:rPr>
              <a:t>Breast Cancer is the most common cancer diagnosed in women residing in Arizona. A large lack of breast health knowledge is a factor that contributes to lower levels of diagnosis at the time of screenings. A recent study that developed a decision support intervention among Latinas, found that Breast Cancer knowledge at the time of diagnosis was low.  Most participants reported that they had not received Breast Cancer information in their own language or that their physician had not used terminology that they could understand (Sheppard, 2008).</a:t>
            </a:r>
          </a:p>
          <a:p>
            <a:pPr lvl="0" algn="just"/>
            <a:endParaRPr lang="en-US" dirty="0" smtClean="0">
              <a:latin typeface="Calibri" pitchFamily="34" charset="0"/>
            </a:endParaRPr>
          </a:p>
          <a:p>
            <a:pPr algn="just"/>
            <a:r>
              <a:rPr lang="en-US" dirty="0" smtClean="0">
                <a:latin typeface="Calibri" pitchFamily="34" charset="0"/>
              </a:rPr>
              <a:t>Health information technologies are exploding and access to this health information is not uniform, resulting in large health knowledge gaps for underserved populations. </a:t>
            </a:r>
          </a:p>
          <a:p>
            <a:pPr lvl="0" algn="just"/>
            <a:endParaRPr lang="en-US" dirty="0" smtClean="0">
              <a:latin typeface="Calibri" pitchFamily="34" charset="0"/>
            </a:endParaRPr>
          </a:p>
          <a:p>
            <a:pPr algn="just"/>
            <a:r>
              <a:rPr lang="en-US" b="1" dirty="0" smtClean="0">
                <a:latin typeface="Calibri" pitchFamily="34" charset="0"/>
              </a:rPr>
              <a:t>Definition of a </a:t>
            </a:r>
            <a:r>
              <a:rPr lang="en-US" b="1" i="1" dirty="0" smtClean="0">
                <a:latin typeface="Calibri" pitchFamily="34" charset="0"/>
              </a:rPr>
              <a:t>Promotor</a:t>
            </a:r>
            <a:r>
              <a:rPr lang="en-US" b="1" dirty="0" smtClean="0">
                <a:latin typeface="Calibri" pitchFamily="34" charset="0"/>
              </a:rPr>
              <a:t>/CHW:</a:t>
            </a:r>
          </a:p>
          <a:p>
            <a:pPr algn="just"/>
            <a:r>
              <a:rPr lang="en-US" b="1" i="1" dirty="0" err="1" smtClean="0">
                <a:latin typeface="Calibri" pitchFamily="34" charset="0"/>
              </a:rPr>
              <a:t>Promotores</a:t>
            </a:r>
            <a:r>
              <a:rPr lang="en-US" b="1" dirty="0" smtClean="0">
                <a:latin typeface="Calibri" pitchFamily="34" charset="0"/>
              </a:rPr>
              <a:t>/CHWs are individuals that are highly respected in their communities, who undergo specific health education trainings to serve as effective outreach health workers who can bridge the medical world gap in their own communities. </a:t>
            </a:r>
            <a:endParaRPr lang="en-US" b="1" dirty="0">
              <a:latin typeface="Calibri" pitchFamily="34" charset="0"/>
            </a:endParaRPr>
          </a:p>
        </p:txBody>
      </p:sp>
      <p:sp>
        <p:nvSpPr>
          <p:cNvPr id="59" name="TextBox 58"/>
          <p:cNvSpPr txBox="1"/>
          <p:nvPr/>
        </p:nvSpPr>
        <p:spPr>
          <a:xfrm>
            <a:off x="16687800" y="31348740"/>
            <a:ext cx="10972800" cy="1569660"/>
          </a:xfrm>
          <a:prstGeom prst="rect">
            <a:avLst/>
          </a:prstGeom>
          <a:noFill/>
        </p:spPr>
        <p:txBody>
          <a:bodyPr wrap="square" rtlCol="0">
            <a:spAutoFit/>
          </a:bodyPr>
          <a:lstStyle/>
          <a:p>
            <a:pPr algn="just"/>
            <a:r>
              <a:rPr lang="en-US" dirty="0" smtClean="0">
                <a:latin typeface="Calibri" pitchFamily="34" charset="0"/>
              </a:rPr>
              <a:t>Reference: Sheppard V.B., Figuerido M., Canar J., Goodman M., Caicedo L., Kaufman A., et.al. (2008) Latina a Latina: developing a breast cancer decision support intervention. Psycho-Oncology 17:383-391</a:t>
            </a:r>
          </a:p>
          <a:p>
            <a:endParaRPr lang="en-US" dirty="0">
              <a:latin typeface="Calibri" pitchFamily="34" charset="0"/>
            </a:endParaRPr>
          </a:p>
        </p:txBody>
      </p:sp>
      <p:sp>
        <p:nvSpPr>
          <p:cNvPr id="23" name="TextBox 22"/>
          <p:cNvSpPr txBox="1"/>
          <p:nvPr/>
        </p:nvSpPr>
        <p:spPr>
          <a:xfrm>
            <a:off x="31927800" y="6629400"/>
            <a:ext cx="10972800" cy="4154984"/>
          </a:xfrm>
          <a:prstGeom prst="rect">
            <a:avLst/>
          </a:prstGeom>
          <a:noFill/>
        </p:spPr>
        <p:txBody>
          <a:bodyPr wrap="square" rtlCol="0">
            <a:spAutoFit/>
          </a:bodyPr>
          <a:lstStyle/>
          <a:p>
            <a:pPr algn="just"/>
            <a:r>
              <a:rPr lang="en-US" dirty="0" smtClean="0">
                <a:latin typeface="Calibri" pitchFamily="34" charset="0"/>
              </a:rPr>
              <a:t>Survey results indicated that approximately 80% of the information was new for the participants. It was noted in the survey that much of the information provided was valuable. All students felt that the information learned would be of value to their work as </a:t>
            </a:r>
            <a:r>
              <a:rPr lang="en-US" i="1" dirty="0" err="1" smtClean="0">
                <a:latin typeface="Calibri" pitchFamily="34" charset="0"/>
              </a:rPr>
              <a:t>promotores</a:t>
            </a:r>
            <a:r>
              <a:rPr lang="en-US" dirty="0" smtClean="0">
                <a:latin typeface="Calibri" pitchFamily="34" charset="0"/>
              </a:rPr>
              <a:t>/CHWs.</a:t>
            </a:r>
          </a:p>
          <a:p>
            <a:pPr algn="just"/>
            <a:endParaRPr lang="en-US" dirty="0" smtClean="0">
              <a:latin typeface="Calibri" pitchFamily="34" charset="0"/>
            </a:endParaRPr>
          </a:p>
          <a:p>
            <a:pPr algn="just"/>
            <a:r>
              <a:rPr lang="en-US" dirty="0" smtClean="0">
                <a:latin typeface="Calibri" pitchFamily="34" charset="0"/>
              </a:rPr>
              <a:t>Post-test showed that all participants were able to name and save a document, as well as draft and send an email with the saved document attached. Approximately 85% of class participants correctly demonstrated creating a document with an ascribed text format style and inserted photo. Approximately 50% of these students learned how to properly use the word count tool.</a:t>
            </a:r>
          </a:p>
          <a:p>
            <a:endParaRPr lang="en-US" dirty="0">
              <a:latin typeface="Calibri" pitchFamily="34" charset="0"/>
            </a:endParaRPr>
          </a:p>
        </p:txBody>
      </p:sp>
      <p:pic>
        <p:nvPicPr>
          <p:cNvPr id="1027" name="Picture 3"/>
          <p:cNvPicPr>
            <a:picLocks noChangeAspect="1" noChangeArrowheads="1"/>
          </p:cNvPicPr>
          <p:nvPr/>
        </p:nvPicPr>
        <p:blipFill>
          <a:blip r:embed="rId7" cstate="print"/>
          <a:srcRect/>
          <a:stretch>
            <a:fillRect/>
          </a:stretch>
        </p:blipFill>
        <p:spPr bwMode="auto">
          <a:xfrm>
            <a:off x="33680400" y="10744200"/>
            <a:ext cx="7772401" cy="2661022"/>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a:stretch>
            <a:fillRect/>
          </a:stretch>
        </p:blipFill>
        <p:spPr bwMode="auto">
          <a:xfrm>
            <a:off x="33680400" y="13716000"/>
            <a:ext cx="7696200" cy="7068156"/>
          </a:xfrm>
          <a:prstGeom prst="rect">
            <a:avLst/>
          </a:prstGeom>
          <a:noFill/>
          <a:ln w="9525">
            <a:noFill/>
            <a:miter lim="800000"/>
            <a:headEnd/>
            <a:tailEnd/>
          </a:ln>
        </p:spPr>
      </p:pic>
      <p:sp>
        <p:nvSpPr>
          <p:cNvPr id="26" name="Text Box 163"/>
          <p:cNvSpPr txBox="1">
            <a:spLocks noChangeArrowheads="1"/>
          </p:cNvSpPr>
          <p:nvPr/>
        </p:nvSpPr>
        <p:spPr bwMode="auto">
          <a:xfrm>
            <a:off x="914400" y="13563600"/>
            <a:ext cx="11007725" cy="830997"/>
          </a:xfrm>
          <a:prstGeom prst="rect">
            <a:avLst/>
          </a:prstGeom>
          <a:solidFill>
            <a:schemeClr val="bg1"/>
          </a:solidFill>
          <a:ln w="9525">
            <a:solidFill>
              <a:schemeClr val="tx1"/>
            </a:solidFill>
            <a:miter lim="800000"/>
            <a:headEnd/>
            <a:tailEnd/>
          </a:ln>
          <a:effectLst/>
        </p:spPr>
        <p:txBody>
          <a:bodyPr>
            <a:spAutoFit/>
          </a:bodyPr>
          <a:lstStyle/>
          <a:p>
            <a:pPr algn="ctr"/>
            <a:r>
              <a:rPr lang="en-US" sz="4800" b="1" dirty="0" smtClean="0">
                <a:effectLst/>
                <a:latin typeface="Calibri" pitchFamily="34" charset="0"/>
              </a:rPr>
              <a:t>Background</a:t>
            </a:r>
            <a:endParaRPr lang="en-US" sz="3600" b="1" dirty="0">
              <a:effectLst/>
              <a:latin typeface="Calibri" pitchFamily="34" charset="0"/>
            </a:endParaRPr>
          </a:p>
        </p:txBody>
      </p:sp>
      <p:sp>
        <p:nvSpPr>
          <p:cNvPr id="30" name="Text Box 163"/>
          <p:cNvSpPr txBox="1">
            <a:spLocks noChangeArrowheads="1"/>
          </p:cNvSpPr>
          <p:nvPr/>
        </p:nvSpPr>
        <p:spPr bwMode="auto">
          <a:xfrm>
            <a:off x="32004000" y="21564600"/>
            <a:ext cx="11007725" cy="830997"/>
          </a:xfrm>
          <a:prstGeom prst="rect">
            <a:avLst/>
          </a:prstGeom>
          <a:solidFill>
            <a:schemeClr val="bg1"/>
          </a:solidFill>
          <a:ln w="9525">
            <a:solidFill>
              <a:schemeClr val="tx1"/>
            </a:solidFill>
            <a:miter lim="800000"/>
            <a:headEnd/>
            <a:tailEnd/>
          </a:ln>
          <a:effectLst/>
        </p:spPr>
        <p:txBody>
          <a:bodyPr>
            <a:spAutoFit/>
          </a:bodyPr>
          <a:lstStyle/>
          <a:p>
            <a:pPr algn="ctr"/>
            <a:r>
              <a:rPr lang="en-US" sz="4800" b="1" dirty="0" smtClean="0">
                <a:effectLst/>
                <a:latin typeface="Calibri" pitchFamily="34" charset="0"/>
              </a:rPr>
              <a:t>Conclusion &amp; Future Work</a:t>
            </a:r>
            <a:endParaRPr lang="en-US" sz="3600" b="1" dirty="0">
              <a:effectLst/>
              <a:latin typeface="Calibri" pitchFamily="34" charset="0"/>
            </a:endParaRPr>
          </a:p>
        </p:txBody>
      </p:sp>
      <p:sp>
        <p:nvSpPr>
          <p:cNvPr id="31" name="Text Box 163"/>
          <p:cNvSpPr txBox="1">
            <a:spLocks noChangeArrowheads="1"/>
          </p:cNvSpPr>
          <p:nvPr/>
        </p:nvSpPr>
        <p:spPr bwMode="auto">
          <a:xfrm>
            <a:off x="32004000" y="5410200"/>
            <a:ext cx="11007725" cy="830997"/>
          </a:xfrm>
          <a:prstGeom prst="rect">
            <a:avLst/>
          </a:prstGeom>
          <a:solidFill>
            <a:schemeClr val="bg1"/>
          </a:solidFill>
          <a:ln w="9525">
            <a:solidFill>
              <a:schemeClr val="tx1"/>
            </a:solidFill>
            <a:miter lim="800000"/>
            <a:headEnd/>
            <a:tailEnd/>
          </a:ln>
          <a:effectLst/>
        </p:spPr>
        <p:txBody>
          <a:bodyPr>
            <a:spAutoFit/>
          </a:bodyPr>
          <a:lstStyle/>
          <a:p>
            <a:pPr algn="ctr"/>
            <a:r>
              <a:rPr lang="en-US" sz="4800" b="1" dirty="0" smtClean="0">
                <a:effectLst/>
                <a:latin typeface="Calibri" pitchFamily="34" charset="0"/>
              </a:rPr>
              <a:t>Results</a:t>
            </a:r>
            <a:endParaRPr lang="en-US" sz="3600" b="1" dirty="0">
              <a:effectLst/>
              <a:latin typeface="Calibri" pitchFamily="34" charset="0"/>
            </a:endParaRPr>
          </a:p>
        </p:txBody>
      </p:sp>
      <p:sp>
        <p:nvSpPr>
          <p:cNvPr id="32" name="Text Box 163"/>
          <p:cNvSpPr txBox="1">
            <a:spLocks noChangeArrowheads="1"/>
          </p:cNvSpPr>
          <p:nvPr/>
        </p:nvSpPr>
        <p:spPr bwMode="auto">
          <a:xfrm>
            <a:off x="16383000" y="10896600"/>
            <a:ext cx="11007725" cy="830997"/>
          </a:xfrm>
          <a:prstGeom prst="rect">
            <a:avLst/>
          </a:prstGeom>
          <a:solidFill>
            <a:schemeClr val="bg1"/>
          </a:solidFill>
          <a:ln w="9525">
            <a:solidFill>
              <a:schemeClr val="tx1"/>
            </a:solidFill>
            <a:miter lim="800000"/>
            <a:headEnd/>
            <a:tailEnd/>
          </a:ln>
          <a:effectLst/>
        </p:spPr>
        <p:txBody>
          <a:bodyPr>
            <a:spAutoFit/>
          </a:bodyPr>
          <a:lstStyle/>
          <a:p>
            <a:pPr algn="ctr"/>
            <a:r>
              <a:rPr lang="en-US" sz="4800" b="1" dirty="0" smtClean="0">
                <a:effectLst/>
                <a:latin typeface="Calibri" pitchFamily="34" charset="0"/>
              </a:rPr>
              <a:t>Methodology</a:t>
            </a:r>
            <a:endParaRPr lang="en-US" sz="3600" b="1" dirty="0">
              <a:effectLst/>
              <a:latin typeface="Calibri" pitchFamily="34" charset="0"/>
            </a:endParaRPr>
          </a:p>
        </p:txBody>
      </p:sp>
      <p:grpSp>
        <p:nvGrpSpPr>
          <p:cNvPr id="33" name="Group 32"/>
          <p:cNvGrpSpPr/>
          <p:nvPr/>
        </p:nvGrpSpPr>
        <p:grpSpPr>
          <a:xfrm>
            <a:off x="20802600" y="21564600"/>
            <a:ext cx="8001000" cy="5715000"/>
            <a:chOff x="13182600" y="12801600"/>
            <a:chExt cx="20080386" cy="14181772"/>
          </a:xfrm>
        </p:grpSpPr>
        <p:pic>
          <p:nvPicPr>
            <p:cNvPr id="28" name="Picture 2"/>
            <p:cNvPicPr>
              <a:picLocks noChangeAspect="1" noChangeArrowheads="1"/>
            </p:cNvPicPr>
            <p:nvPr/>
          </p:nvPicPr>
          <p:blipFill>
            <a:blip r:embed="rId9" cstate="print"/>
            <a:srcRect/>
            <a:stretch>
              <a:fillRect/>
            </a:stretch>
          </p:blipFill>
          <p:spPr bwMode="auto">
            <a:xfrm>
              <a:off x="13182600" y="12801600"/>
              <a:ext cx="20080386" cy="14181772"/>
            </a:xfrm>
            <a:prstGeom prst="rect">
              <a:avLst/>
            </a:prstGeom>
            <a:noFill/>
            <a:ln w="9525">
              <a:noFill/>
              <a:miter lim="800000"/>
              <a:headEnd/>
              <a:tailEnd/>
            </a:ln>
          </p:spPr>
        </p:pic>
        <p:pic>
          <p:nvPicPr>
            <p:cNvPr id="2" name="Picture 2"/>
            <p:cNvPicPr>
              <a:picLocks noChangeAspect="1" noChangeArrowheads="1"/>
            </p:cNvPicPr>
            <p:nvPr/>
          </p:nvPicPr>
          <p:blipFill>
            <a:blip r:embed="rId10" cstate="print"/>
            <a:srcRect l="15360" t="12663" r="15046" b="33260"/>
            <a:stretch>
              <a:fillRect/>
            </a:stretch>
          </p:blipFill>
          <p:spPr bwMode="auto">
            <a:xfrm>
              <a:off x="13182600" y="16394316"/>
              <a:ext cx="16916399" cy="10515599"/>
            </a:xfrm>
            <a:prstGeom prst="rect">
              <a:avLst/>
            </a:prstGeom>
            <a:noFill/>
            <a:ln w="15875">
              <a:solidFill>
                <a:schemeClr val="tx1"/>
              </a:solidFill>
              <a:miter lim="800000"/>
              <a:headEnd/>
              <a:tailEnd/>
            </a:ln>
            <a:effectLst/>
          </p:spPr>
        </p:pic>
      </p:grpSp>
      <p:pic>
        <p:nvPicPr>
          <p:cNvPr id="54" name="Picture 2" descr="\\Azcc.local\shared\lopez\Grants\ACTIVE GRANTS\Komen2010-Promotora computer training\program photos\SANY1203.JPG"/>
          <p:cNvPicPr>
            <a:picLocks noChangeAspect="1" noChangeArrowheads="1"/>
          </p:cNvPicPr>
          <p:nvPr/>
        </p:nvPicPr>
        <p:blipFill>
          <a:blip r:embed="rId11" cstate="print"/>
          <a:srcRect t="20094" b="10719"/>
          <a:stretch>
            <a:fillRect/>
          </a:stretch>
        </p:blipFill>
        <p:spPr bwMode="auto">
          <a:xfrm>
            <a:off x="15316200" y="25450800"/>
            <a:ext cx="7782735" cy="40386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0783">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Props1.xml><?xml version="1.0" encoding="utf-8"?>
<ds:datastoreItem xmlns:ds="http://schemas.openxmlformats.org/officeDocument/2006/customXml" ds:itemID="{DC95BA8D-7A40-4265-952A-D809215579B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195E166-E6BA-49C0-9E78-6AF77FF2EBEE}">
  <ds:schemaRefs>
    <ds:schemaRef ds:uri="http://schemas.microsoft.com/sharepoint/v3/contenttype/forms"/>
  </ds:schemaRefs>
</ds:datastoreItem>
</file>

<file path=customXml/itemProps3.xml><?xml version="1.0" encoding="utf-8"?>
<ds:datastoreItem xmlns:ds="http://schemas.openxmlformats.org/officeDocument/2006/customXml" ds:itemID="{4DE3988D-B449-4C3D-8337-08C4D6C01E95}">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TP030000783</Template>
  <TotalTime>16370</TotalTime>
  <Words>979</Words>
  <Application>Microsoft Office PowerPoint</Application>
  <PresentationFormat>Custom</PresentationFormat>
  <Paragraphs>46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TP030000783</vt:lpstr>
      <vt:lpstr>Slide 1</vt:lpstr>
    </vt:vector>
  </TitlesOfParts>
  <Company>Arizona Health Sciences Library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yelkhayat</dc:creator>
  <cp:lastModifiedBy>bbillman</cp:lastModifiedBy>
  <cp:revision>1255</cp:revision>
  <cp:lastPrinted>2000-08-03T00:31:24Z</cp:lastPrinted>
  <dcterms:created xsi:type="dcterms:W3CDTF">2010-10-18T19:30:34Z</dcterms:created>
  <dcterms:modified xsi:type="dcterms:W3CDTF">2011-03-03T17:55:53Z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TC300007839990</vt:lpwstr>
  </property>
</Properties>
</file>