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sldIdLst>
    <p:sldId id="258" r:id="rId2"/>
  </p:sldIdLst>
  <p:sldSz cx="27432000" cy="16459200"/>
  <p:notesSz cx="9296400" cy="7010400"/>
  <p:defaultTextStyle>
    <a:defPPr>
      <a:defRPr lang="en-US"/>
    </a:defPPr>
    <a:lvl1pPr algn="l" rtl="0" eaLnBrk="0" fontAlgn="base" hangingPunct="0">
      <a:spcBef>
        <a:spcPct val="0"/>
      </a:spcBef>
      <a:spcAft>
        <a:spcPct val="0"/>
      </a:spcAft>
      <a:defRPr sz="27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514283" algn="l" rtl="0" eaLnBrk="0" fontAlgn="base" hangingPunct="0">
      <a:spcBef>
        <a:spcPct val="0"/>
      </a:spcBef>
      <a:spcAft>
        <a:spcPct val="0"/>
      </a:spcAft>
      <a:defRPr sz="27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1028565" algn="l" rtl="0" eaLnBrk="0" fontAlgn="base" hangingPunct="0">
      <a:spcBef>
        <a:spcPct val="0"/>
      </a:spcBef>
      <a:spcAft>
        <a:spcPct val="0"/>
      </a:spcAft>
      <a:defRPr sz="27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542848" algn="l" rtl="0" eaLnBrk="0" fontAlgn="base" hangingPunct="0">
      <a:spcBef>
        <a:spcPct val="0"/>
      </a:spcBef>
      <a:spcAft>
        <a:spcPct val="0"/>
      </a:spcAft>
      <a:defRPr sz="27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2057130" algn="l" rtl="0" eaLnBrk="0" fontAlgn="base" hangingPunct="0">
      <a:spcBef>
        <a:spcPct val="0"/>
      </a:spcBef>
      <a:spcAft>
        <a:spcPct val="0"/>
      </a:spcAft>
      <a:defRPr sz="27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571413" algn="l" defTabSz="1028565" rtl="0" eaLnBrk="1" latinLnBrk="0" hangingPunct="1">
      <a:defRPr sz="27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3085695" algn="l" defTabSz="1028565" rtl="0" eaLnBrk="1" latinLnBrk="0" hangingPunct="1">
      <a:defRPr sz="27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599978" algn="l" defTabSz="1028565" rtl="0" eaLnBrk="1" latinLnBrk="0" hangingPunct="1">
      <a:defRPr sz="27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4114261" algn="l" defTabSz="1028565" rtl="0" eaLnBrk="1" latinLnBrk="0" hangingPunct="1">
      <a:defRPr sz="27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D1D0D1"/>
    <a:srgbClr val="D0D0D0"/>
    <a:srgbClr val="CFCFCF"/>
    <a:srgbClr val="CDCDCD"/>
    <a:srgbClr val="C8C8C8"/>
    <a:srgbClr val="BEBEBE"/>
    <a:srgbClr val="D7D7D7"/>
    <a:srgbClr val="C5C5C5"/>
    <a:srgbClr val="00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16797" autoAdjust="0"/>
    <p:restoredTop sz="99027" autoAdjust="0"/>
  </p:normalViewPr>
  <p:slideViewPr>
    <p:cSldViewPr>
      <p:cViewPr varScale="1">
        <p:scale>
          <a:sx n="41" d="100"/>
          <a:sy n="41" d="100"/>
        </p:scale>
        <p:origin x="-180" y="-174"/>
      </p:cViewPr>
      <p:guideLst>
        <p:guide orient="horz" pos="5184"/>
        <p:guide pos="86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7" d="100"/>
          <a:sy n="37" d="100"/>
        </p:scale>
        <p:origin x="-1488" y="-84"/>
      </p:cViewPr>
      <p:guideLst>
        <p:guide orient="horz" pos="2208"/>
        <p:guide pos="2927"/>
      </p:guideLst>
    </p:cSldViewPr>
  </p:notes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4008230" cy="347562"/>
          </a:xfrm>
          <a:prstGeom prst="rect">
            <a:avLst/>
          </a:prstGeom>
          <a:noFill/>
          <a:ln w="9525">
            <a:noFill/>
            <a:miter lim="800000"/>
            <a:headEnd/>
            <a:tailEnd/>
          </a:ln>
          <a:effectLst/>
        </p:spPr>
        <p:txBody>
          <a:bodyPr vert="horz" wrap="square" lIns="91576" tIns="45787" rIns="91576" bIns="45787" numCol="1" anchor="t" anchorCtr="0" compatLnSpc="1">
            <a:prstTxWarp prst="textNoShape">
              <a:avLst/>
            </a:prstTxWarp>
          </a:bodyPr>
          <a:lstStyle>
            <a:lvl1pPr defTabSz="916431">
              <a:defRPr sz="1200">
                <a:effectLst/>
              </a:defRPr>
            </a:lvl1pPr>
          </a:lstStyle>
          <a:p>
            <a:pPr>
              <a:defRPr/>
            </a:pPr>
            <a:endParaRPr lang="en-US" dirty="0"/>
          </a:p>
        </p:txBody>
      </p:sp>
      <p:sp>
        <p:nvSpPr>
          <p:cNvPr id="4099" name="Rectangle 3"/>
          <p:cNvSpPr>
            <a:spLocks noGrp="1" noChangeArrowheads="1"/>
          </p:cNvSpPr>
          <p:nvPr>
            <p:ph type="dt" idx="1"/>
          </p:nvPr>
        </p:nvSpPr>
        <p:spPr bwMode="auto">
          <a:xfrm>
            <a:off x="5273434" y="1"/>
            <a:ext cx="4008230" cy="347562"/>
          </a:xfrm>
          <a:prstGeom prst="rect">
            <a:avLst/>
          </a:prstGeom>
          <a:noFill/>
          <a:ln w="9525">
            <a:noFill/>
            <a:miter lim="800000"/>
            <a:headEnd/>
            <a:tailEnd/>
          </a:ln>
          <a:effectLst/>
        </p:spPr>
        <p:txBody>
          <a:bodyPr vert="horz" wrap="square" lIns="91576" tIns="45787" rIns="91576" bIns="45787" numCol="1" anchor="t" anchorCtr="0" compatLnSpc="1">
            <a:prstTxWarp prst="textNoShape">
              <a:avLst/>
            </a:prstTxWarp>
          </a:bodyPr>
          <a:lstStyle>
            <a:lvl1pPr algn="r" defTabSz="916431">
              <a:defRPr sz="1200">
                <a:effectLst/>
              </a:defRPr>
            </a:lvl1pPr>
          </a:lstStyle>
          <a:p>
            <a:pPr>
              <a:defRPr/>
            </a:pPr>
            <a:endParaRPr lang="en-US" dirty="0"/>
          </a:p>
        </p:txBody>
      </p:sp>
      <p:sp>
        <p:nvSpPr>
          <p:cNvPr id="2052" name="Rectangle 4"/>
          <p:cNvSpPr>
            <a:spLocks noGrp="1" noRot="1" noChangeAspect="1" noChangeArrowheads="1" noTextEdit="1"/>
          </p:cNvSpPr>
          <p:nvPr>
            <p:ph type="sldImg" idx="2"/>
          </p:nvPr>
        </p:nvSpPr>
        <p:spPr bwMode="auto">
          <a:xfrm>
            <a:off x="2425700" y="520700"/>
            <a:ext cx="4430713" cy="265906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1265204" y="3353605"/>
            <a:ext cx="6751257" cy="3121588"/>
          </a:xfrm>
          <a:prstGeom prst="rect">
            <a:avLst/>
          </a:prstGeom>
          <a:noFill/>
          <a:ln w="9525">
            <a:noFill/>
            <a:miter lim="800000"/>
            <a:headEnd/>
            <a:tailEnd/>
          </a:ln>
          <a:effectLst/>
        </p:spPr>
        <p:txBody>
          <a:bodyPr vert="horz" wrap="square" lIns="91576" tIns="45787" rIns="91576" bIns="4578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6648974"/>
            <a:ext cx="4008230" cy="346637"/>
          </a:xfrm>
          <a:prstGeom prst="rect">
            <a:avLst/>
          </a:prstGeom>
          <a:noFill/>
          <a:ln w="9525">
            <a:noFill/>
            <a:miter lim="800000"/>
            <a:headEnd/>
            <a:tailEnd/>
          </a:ln>
          <a:effectLst/>
        </p:spPr>
        <p:txBody>
          <a:bodyPr vert="horz" wrap="square" lIns="91576" tIns="45787" rIns="91576" bIns="45787" numCol="1" anchor="b" anchorCtr="0" compatLnSpc="1">
            <a:prstTxWarp prst="textNoShape">
              <a:avLst/>
            </a:prstTxWarp>
          </a:bodyPr>
          <a:lstStyle>
            <a:lvl1pPr defTabSz="916431">
              <a:defRPr sz="1200">
                <a:effectLst/>
              </a:defRPr>
            </a:lvl1pPr>
          </a:lstStyle>
          <a:p>
            <a:pPr>
              <a:defRPr/>
            </a:pPr>
            <a:endParaRPr lang="en-US" dirty="0"/>
          </a:p>
        </p:txBody>
      </p:sp>
      <p:sp>
        <p:nvSpPr>
          <p:cNvPr id="4103" name="Rectangle 7"/>
          <p:cNvSpPr>
            <a:spLocks noGrp="1" noChangeArrowheads="1"/>
          </p:cNvSpPr>
          <p:nvPr>
            <p:ph type="sldNum" sz="quarter" idx="5"/>
          </p:nvPr>
        </p:nvSpPr>
        <p:spPr bwMode="auto">
          <a:xfrm>
            <a:off x="5273434" y="6648974"/>
            <a:ext cx="4008230" cy="346637"/>
          </a:xfrm>
          <a:prstGeom prst="rect">
            <a:avLst/>
          </a:prstGeom>
          <a:noFill/>
          <a:ln w="9525">
            <a:noFill/>
            <a:miter lim="800000"/>
            <a:headEnd/>
            <a:tailEnd/>
          </a:ln>
          <a:effectLst/>
        </p:spPr>
        <p:txBody>
          <a:bodyPr vert="horz" wrap="square" lIns="91576" tIns="45787" rIns="91576" bIns="45787" numCol="1" anchor="b" anchorCtr="0" compatLnSpc="1">
            <a:prstTxWarp prst="textNoShape">
              <a:avLst/>
            </a:prstTxWarp>
          </a:bodyPr>
          <a:lstStyle>
            <a:lvl1pPr algn="r" defTabSz="916431">
              <a:defRPr sz="1200">
                <a:effectLst/>
              </a:defRPr>
            </a:lvl1pPr>
          </a:lstStyle>
          <a:p>
            <a:pPr>
              <a:defRPr/>
            </a:pPr>
            <a:fld id="{B90A1240-1FB3-43DE-A0F1-6EC4DFA968A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Times New Roman" pitchFamily="18" charset="0"/>
        <a:ea typeface="+mn-ea"/>
        <a:cs typeface="+mn-cs"/>
      </a:defRPr>
    </a:lvl1pPr>
    <a:lvl2pPr marL="514283" algn="l" rtl="0" eaLnBrk="0" fontAlgn="base" hangingPunct="0">
      <a:spcBef>
        <a:spcPct val="30000"/>
      </a:spcBef>
      <a:spcAft>
        <a:spcPct val="0"/>
      </a:spcAft>
      <a:defRPr sz="1300" kern="1200">
        <a:solidFill>
          <a:schemeClr val="tx1"/>
        </a:solidFill>
        <a:latin typeface="Times New Roman" pitchFamily="18" charset="0"/>
        <a:ea typeface="+mn-ea"/>
        <a:cs typeface="+mn-cs"/>
      </a:defRPr>
    </a:lvl2pPr>
    <a:lvl3pPr marL="1028565" algn="l" rtl="0" eaLnBrk="0" fontAlgn="base" hangingPunct="0">
      <a:spcBef>
        <a:spcPct val="30000"/>
      </a:spcBef>
      <a:spcAft>
        <a:spcPct val="0"/>
      </a:spcAft>
      <a:defRPr sz="1300" kern="1200">
        <a:solidFill>
          <a:schemeClr val="tx1"/>
        </a:solidFill>
        <a:latin typeface="Times New Roman" pitchFamily="18" charset="0"/>
        <a:ea typeface="+mn-ea"/>
        <a:cs typeface="+mn-cs"/>
      </a:defRPr>
    </a:lvl3pPr>
    <a:lvl4pPr marL="1542848" algn="l" rtl="0" eaLnBrk="0" fontAlgn="base" hangingPunct="0">
      <a:spcBef>
        <a:spcPct val="30000"/>
      </a:spcBef>
      <a:spcAft>
        <a:spcPct val="0"/>
      </a:spcAft>
      <a:defRPr sz="1300" kern="1200">
        <a:solidFill>
          <a:schemeClr val="tx1"/>
        </a:solidFill>
        <a:latin typeface="Times New Roman" pitchFamily="18" charset="0"/>
        <a:ea typeface="+mn-ea"/>
        <a:cs typeface="+mn-cs"/>
      </a:defRPr>
    </a:lvl4pPr>
    <a:lvl5pPr marL="2057130" algn="l" rtl="0" eaLnBrk="0" fontAlgn="base" hangingPunct="0">
      <a:spcBef>
        <a:spcPct val="30000"/>
      </a:spcBef>
      <a:spcAft>
        <a:spcPct val="0"/>
      </a:spcAft>
      <a:defRPr sz="1300" kern="1200">
        <a:solidFill>
          <a:schemeClr val="tx1"/>
        </a:solidFill>
        <a:latin typeface="Times New Roman" pitchFamily="18" charset="0"/>
        <a:ea typeface="+mn-ea"/>
        <a:cs typeface="+mn-cs"/>
      </a:defRPr>
    </a:lvl5pPr>
    <a:lvl6pPr marL="2571413" algn="l" defTabSz="1028565" rtl="0" eaLnBrk="1" latinLnBrk="0" hangingPunct="1">
      <a:defRPr sz="1300" kern="1200">
        <a:solidFill>
          <a:schemeClr val="tx1"/>
        </a:solidFill>
        <a:latin typeface="+mn-lt"/>
        <a:ea typeface="+mn-ea"/>
        <a:cs typeface="+mn-cs"/>
      </a:defRPr>
    </a:lvl6pPr>
    <a:lvl7pPr marL="3085695" algn="l" defTabSz="1028565" rtl="0" eaLnBrk="1" latinLnBrk="0" hangingPunct="1">
      <a:defRPr sz="1300" kern="1200">
        <a:solidFill>
          <a:schemeClr val="tx1"/>
        </a:solidFill>
        <a:latin typeface="+mn-lt"/>
        <a:ea typeface="+mn-ea"/>
        <a:cs typeface="+mn-cs"/>
      </a:defRPr>
    </a:lvl7pPr>
    <a:lvl8pPr marL="3599978" algn="l" defTabSz="1028565" rtl="0" eaLnBrk="1" latinLnBrk="0" hangingPunct="1">
      <a:defRPr sz="1300" kern="1200">
        <a:solidFill>
          <a:schemeClr val="tx1"/>
        </a:solidFill>
        <a:latin typeface="+mn-lt"/>
        <a:ea typeface="+mn-ea"/>
        <a:cs typeface="+mn-cs"/>
      </a:defRPr>
    </a:lvl8pPr>
    <a:lvl9pPr marL="4114261" algn="l" defTabSz="10285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Grp="1" noChangeArrowheads="1"/>
          </p:cNvSpPr>
          <p:nvPr>
            <p:ph type="sldNum" sz="quarter" idx="5"/>
          </p:nvPr>
        </p:nvSpPr>
        <p:spPr>
          <a:noFill/>
        </p:spPr>
        <p:txBody>
          <a:bodyPr/>
          <a:lstStyle/>
          <a:p>
            <a:fld id="{71E8045C-DB45-4FE5-B452-E3A2147760EE}" type="slidenum">
              <a:rPr lang="en-US" smtClean="0"/>
              <a:pPr/>
              <a:t>1</a:t>
            </a:fld>
            <a:endParaRPr lang="en-US" dirty="0" smtClean="0"/>
          </a:p>
        </p:txBody>
      </p:sp>
      <p:sp>
        <p:nvSpPr>
          <p:cNvPr id="3075" name="Rectangle 2"/>
          <p:cNvSpPr>
            <a:spLocks noGrp="1" noRot="1" noChangeAspect="1" noChangeArrowheads="1" noTextEdit="1"/>
          </p:cNvSpPr>
          <p:nvPr>
            <p:ph type="sldImg"/>
          </p:nvPr>
        </p:nvSpPr>
        <p:spPr>
          <a:xfrm>
            <a:off x="2425700" y="520700"/>
            <a:ext cx="4430713" cy="2659063"/>
          </a:xfrm>
          <a:ln/>
        </p:spPr>
      </p:sp>
      <p:sp>
        <p:nvSpPr>
          <p:cNvPr id="3076" name="Rectangle 3"/>
          <p:cNvSpPr>
            <a:spLocks noGrp="1" noChangeArrowheads="1"/>
          </p:cNvSpPr>
          <p:nvPr>
            <p:ph type="body" idx="1"/>
          </p:nvPr>
        </p:nvSpPr>
        <p:spPr>
          <a:noFill/>
          <a:ln/>
        </p:spPr>
        <p:txBody>
          <a:bodyPr/>
          <a:lstStyle/>
          <a:p>
            <a:endParaRPr lang="es-MX"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5113340"/>
            <a:ext cx="23317200" cy="3527425"/>
          </a:xfrm>
          <a:prstGeom prst="rect">
            <a:avLst/>
          </a:prstGeom>
        </p:spPr>
        <p:txBody>
          <a:bodyPr lIns="102857" tIns="51428" rIns="102857" bIns="51428"/>
          <a:lstStyle/>
          <a:p>
            <a:r>
              <a:rPr lang="en-US" smtClean="0"/>
              <a:t>Click to edit Master title style</a:t>
            </a:r>
            <a:endParaRPr lang="es-MX"/>
          </a:p>
        </p:txBody>
      </p:sp>
      <p:sp>
        <p:nvSpPr>
          <p:cNvPr id="3" name="Subtitle 2"/>
          <p:cNvSpPr>
            <a:spLocks noGrp="1"/>
          </p:cNvSpPr>
          <p:nvPr>
            <p:ph type="subTitle" idx="1"/>
          </p:nvPr>
        </p:nvSpPr>
        <p:spPr>
          <a:xfrm>
            <a:off x="4114800" y="9326565"/>
            <a:ext cx="19202400" cy="4206875"/>
          </a:xfrm>
          <a:prstGeom prst="rect">
            <a:avLst/>
          </a:prstGeom>
        </p:spPr>
        <p:txBody>
          <a:bodyPr lIns="102857" tIns="51428" rIns="102857" bIns="51428"/>
          <a:lstStyle>
            <a:lvl1pPr marL="0" indent="0" algn="ctr">
              <a:buNone/>
              <a:defRPr/>
            </a:lvl1pPr>
            <a:lvl2pPr marL="514283" indent="0" algn="ctr">
              <a:buNone/>
              <a:defRPr/>
            </a:lvl2pPr>
            <a:lvl3pPr marL="1028565" indent="0" algn="ctr">
              <a:buNone/>
              <a:defRPr/>
            </a:lvl3pPr>
            <a:lvl4pPr marL="1542848" indent="0" algn="ctr">
              <a:buNone/>
              <a:defRPr/>
            </a:lvl4pPr>
            <a:lvl5pPr marL="2057130" indent="0" algn="ctr">
              <a:buNone/>
              <a:defRPr/>
            </a:lvl5pPr>
            <a:lvl6pPr marL="2571413" indent="0" algn="ctr">
              <a:buNone/>
              <a:defRPr/>
            </a:lvl6pPr>
            <a:lvl7pPr marL="3085695" indent="0" algn="ctr">
              <a:buNone/>
              <a:defRPr/>
            </a:lvl7pPr>
            <a:lvl8pPr marL="3599978" indent="0" algn="ctr">
              <a:buNone/>
              <a:defRPr/>
            </a:lvl8pPr>
            <a:lvl9pPr marL="4114261" indent="0" algn="ctr">
              <a:buNone/>
              <a:defRPr/>
            </a:lvl9pPr>
          </a:lstStyle>
          <a:p>
            <a:r>
              <a:rPr lang="en-US" smtClean="0"/>
              <a:t>Click to edit Master subtitle style</a:t>
            </a:r>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658813"/>
            <a:ext cx="24688800" cy="2743200"/>
          </a:xfrm>
          <a:prstGeom prst="rect">
            <a:avLst/>
          </a:prstGeom>
        </p:spPr>
        <p:txBody>
          <a:bodyPr lIns="102857" tIns="51428" rIns="102857" bIns="51428"/>
          <a:lstStyle/>
          <a:p>
            <a:r>
              <a:rPr lang="en-US" smtClean="0"/>
              <a:t>Click to edit Master title style</a:t>
            </a:r>
            <a:endParaRPr lang="es-MX"/>
          </a:p>
        </p:txBody>
      </p:sp>
      <p:sp>
        <p:nvSpPr>
          <p:cNvPr id="3" name="Vertical Text Placeholder 2"/>
          <p:cNvSpPr>
            <a:spLocks noGrp="1"/>
          </p:cNvSpPr>
          <p:nvPr>
            <p:ph type="body" orient="vert" idx="1"/>
          </p:nvPr>
        </p:nvSpPr>
        <p:spPr>
          <a:xfrm>
            <a:off x="1371600" y="3840163"/>
            <a:ext cx="24688800" cy="10863262"/>
          </a:xfrm>
          <a:prstGeom prst="rect">
            <a:avLst/>
          </a:prstGeom>
        </p:spPr>
        <p:txBody>
          <a:bodyPr vert="eaVert" lIns="102857" tIns="51428" rIns="102857" bIns="5142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888200" y="658813"/>
            <a:ext cx="6172200" cy="14044612"/>
          </a:xfrm>
          <a:prstGeom prst="rect">
            <a:avLst/>
          </a:prstGeom>
        </p:spPr>
        <p:txBody>
          <a:bodyPr vert="eaVert" lIns="102857" tIns="51428" rIns="102857" bIns="51428"/>
          <a:lstStyle/>
          <a:p>
            <a:r>
              <a:rPr lang="en-US" smtClean="0"/>
              <a:t>Click to edit Master title style</a:t>
            </a:r>
            <a:endParaRPr lang="es-MX"/>
          </a:p>
        </p:txBody>
      </p:sp>
      <p:sp>
        <p:nvSpPr>
          <p:cNvPr id="3" name="Vertical Text Placeholder 2"/>
          <p:cNvSpPr>
            <a:spLocks noGrp="1"/>
          </p:cNvSpPr>
          <p:nvPr>
            <p:ph type="body" orient="vert" idx="1"/>
          </p:nvPr>
        </p:nvSpPr>
        <p:spPr>
          <a:xfrm>
            <a:off x="1371600" y="658813"/>
            <a:ext cx="18364200" cy="14044612"/>
          </a:xfrm>
          <a:prstGeom prst="rect">
            <a:avLst/>
          </a:prstGeom>
        </p:spPr>
        <p:txBody>
          <a:bodyPr vert="eaVert" lIns="102857" tIns="51428" rIns="102857" bIns="5142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658813"/>
            <a:ext cx="24688800" cy="2743200"/>
          </a:xfrm>
          <a:prstGeom prst="rect">
            <a:avLst/>
          </a:prstGeom>
        </p:spPr>
        <p:txBody>
          <a:bodyPr lIns="102857" tIns="51428" rIns="102857" bIns="51428"/>
          <a:lstStyle/>
          <a:p>
            <a:r>
              <a:rPr lang="en-US" smtClean="0"/>
              <a:t>Click to edit Master title style</a:t>
            </a:r>
            <a:endParaRPr lang="es-MX"/>
          </a:p>
        </p:txBody>
      </p:sp>
      <p:sp>
        <p:nvSpPr>
          <p:cNvPr id="3" name="Content Placeholder 2"/>
          <p:cNvSpPr>
            <a:spLocks noGrp="1"/>
          </p:cNvSpPr>
          <p:nvPr>
            <p:ph idx="1"/>
          </p:nvPr>
        </p:nvSpPr>
        <p:spPr>
          <a:xfrm>
            <a:off x="1371600" y="3840163"/>
            <a:ext cx="24688800" cy="10863262"/>
          </a:xfrm>
          <a:prstGeom prst="rect">
            <a:avLst/>
          </a:prstGeom>
        </p:spPr>
        <p:txBody>
          <a:bodyPr lIns="102857" tIns="51428" rIns="102857" bIns="5142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8" y="10575925"/>
            <a:ext cx="23317200" cy="3270250"/>
          </a:xfrm>
          <a:prstGeom prst="rect">
            <a:avLst/>
          </a:prstGeom>
        </p:spPr>
        <p:txBody>
          <a:bodyPr lIns="102857" tIns="51428" rIns="102857" bIns="51428" anchor="t"/>
          <a:lstStyle>
            <a:lvl1pPr algn="l">
              <a:defRPr sz="4500" b="1" cap="all"/>
            </a:lvl1pPr>
          </a:lstStyle>
          <a:p>
            <a:r>
              <a:rPr lang="en-US" smtClean="0"/>
              <a:t>Click to edit Master title style</a:t>
            </a:r>
            <a:endParaRPr lang="es-MX"/>
          </a:p>
        </p:txBody>
      </p:sp>
      <p:sp>
        <p:nvSpPr>
          <p:cNvPr id="3" name="Text Placeholder 2"/>
          <p:cNvSpPr>
            <a:spLocks noGrp="1"/>
          </p:cNvSpPr>
          <p:nvPr>
            <p:ph type="body" idx="1"/>
          </p:nvPr>
        </p:nvSpPr>
        <p:spPr>
          <a:xfrm>
            <a:off x="2166938" y="6975475"/>
            <a:ext cx="23317200" cy="3600450"/>
          </a:xfrm>
          <a:prstGeom prst="rect">
            <a:avLst/>
          </a:prstGeom>
        </p:spPr>
        <p:txBody>
          <a:bodyPr lIns="102857" tIns="51428" rIns="102857" bIns="51428" anchor="b"/>
          <a:lstStyle>
            <a:lvl1pPr marL="0" indent="0">
              <a:buNone/>
              <a:defRPr sz="2200"/>
            </a:lvl1pPr>
            <a:lvl2pPr marL="514283" indent="0">
              <a:buNone/>
              <a:defRPr sz="2000"/>
            </a:lvl2pPr>
            <a:lvl3pPr marL="1028565" indent="0">
              <a:buNone/>
              <a:defRPr sz="1800"/>
            </a:lvl3pPr>
            <a:lvl4pPr marL="1542848" indent="0">
              <a:buNone/>
              <a:defRPr sz="1600"/>
            </a:lvl4pPr>
            <a:lvl5pPr marL="2057130" indent="0">
              <a:buNone/>
              <a:defRPr sz="1600"/>
            </a:lvl5pPr>
            <a:lvl6pPr marL="2571413" indent="0">
              <a:buNone/>
              <a:defRPr sz="1600"/>
            </a:lvl6pPr>
            <a:lvl7pPr marL="3085695" indent="0">
              <a:buNone/>
              <a:defRPr sz="1600"/>
            </a:lvl7pPr>
            <a:lvl8pPr marL="3599978" indent="0">
              <a:buNone/>
              <a:defRPr sz="1600"/>
            </a:lvl8pPr>
            <a:lvl9pPr marL="4114261" indent="0">
              <a:buNone/>
              <a:defRPr sz="16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658813"/>
            <a:ext cx="24688800" cy="2743200"/>
          </a:xfrm>
          <a:prstGeom prst="rect">
            <a:avLst/>
          </a:prstGeom>
        </p:spPr>
        <p:txBody>
          <a:bodyPr lIns="102857" tIns="51428" rIns="102857" bIns="51428"/>
          <a:lstStyle/>
          <a:p>
            <a:r>
              <a:rPr lang="en-US" smtClean="0"/>
              <a:t>Click to edit Master title style</a:t>
            </a:r>
            <a:endParaRPr lang="es-MX"/>
          </a:p>
        </p:txBody>
      </p:sp>
      <p:sp>
        <p:nvSpPr>
          <p:cNvPr id="3" name="Content Placeholder 2"/>
          <p:cNvSpPr>
            <a:spLocks noGrp="1"/>
          </p:cNvSpPr>
          <p:nvPr>
            <p:ph sz="half" idx="1"/>
          </p:nvPr>
        </p:nvSpPr>
        <p:spPr>
          <a:xfrm>
            <a:off x="1371600" y="3840163"/>
            <a:ext cx="12268200" cy="10863262"/>
          </a:xfrm>
          <a:prstGeom prst="rect">
            <a:avLst/>
          </a:prstGeom>
        </p:spPr>
        <p:txBody>
          <a:bodyPr lIns="102857" tIns="51428" rIns="102857" bIns="51428"/>
          <a:lstStyle>
            <a:lvl1pPr>
              <a:defRPr sz="32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13792200" y="3840163"/>
            <a:ext cx="12268200" cy="10863262"/>
          </a:xfrm>
          <a:prstGeom prst="rect">
            <a:avLst/>
          </a:prstGeom>
        </p:spPr>
        <p:txBody>
          <a:bodyPr lIns="102857" tIns="51428" rIns="102857" bIns="51428"/>
          <a:lstStyle>
            <a:lvl1pPr>
              <a:defRPr sz="32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58813"/>
            <a:ext cx="24688800" cy="2743200"/>
          </a:xfrm>
          <a:prstGeom prst="rect">
            <a:avLst/>
          </a:prstGeom>
        </p:spPr>
        <p:txBody>
          <a:bodyPr lIns="102857" tIns="51428" rIns="102857" bIns="51428"/>
          <a:lstStyle>
            <a:lvl1pPr>
              <a:defRPr/>
            </a:lvl1pPr>
          </a:lstStyle>
          <a:p>
            <a:r>
              <a:rPr lang="en-US" smtClean="0"/>
              <a:t>Click to edit Master title style</a:t>
            </a:r>
            <a:endParaRPr lang="es-MX"/>
          </a:p>
        </p:txBody>
      </p:sp>
      <p:sp>
        <p:nvSpPr>
          <p:cNvPr id="3" name="Text Placeholder 2"/>
          <p:cNvSpPr>
            <a:spLocks noGrp="1"/>
          </p:cNvSpPr>
          <p:nvPr>
            <p:ph type="body" idx="1"/>
          </p:nvPr>
        </p:nvSpPr>
        <p:spPr>
          <a:xfrm>
            <a:off x="1371601" y="3684588"/>
            <a:ext cx="12120563" cy="1535112"/>
          </a:xfrm>
          <a:prstGeom prst="rect">
            <a:avLst/>
          </a:prstGeom>
        </p:spPr>
        <p:txBody>
          <a:bodyPr lIns="102857" tIns="51428" rIns="102857" bIns="51428" anchor="b"/>
          <a:lstStyle>
            <a:lvl1pPr marL="0" indent="0">
              <a:buNone/>
              <a:defRPr sz="2700" b="1"/>
            </a:lvl1pPr>
            <a:lvl2pPr marL="514283" indent="0">
              <a:buNone/>
              <a:defRPr sz="2200" b="1"/>
            </a:lvl2pPr>
            <a:lvl3pPr marL="1028565" indent="0">
              <a:buNone/>
              <a:defRPr sz="2000" b="1"/>
            </a:lvl3pPr>
            <a:lvl4pPr marL="1542848" indent="0">
              <a:buNone/>
              <a:defRPr sz="1800" b="1"/>
            </a:lvl4pPr>
            <a:lvl5pPr marL="2057130" indent="0">
              <a:buNone/>
              <a:defRPr sz="1800" b="1"/>
            </a:lvl5pPr>
            <a:lvl6pPr marL="2571413" indent="0">
              <a:buNone/>
              <a:defRPr sz="1800" b="1"/>
            </a:lvl6pPr>
            <a:lvl7pPr marL="3085695" indent="0">
              <a:buNone/>
              <a:defRPr sz="1800" b="1"/>
            </a:lvl7pPr>
            <a:lvl8pPr marL="3599978" indent="0">
              <a:buNone/>
              <a:defRPr sz="1800" b="1"/>
            </a:lvl8pPr>
            <a:lvl9pPr marL="4114261"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1371601" y="5219700"/>
            <a:ext cx="12120563" cy="9483725"/>
          </a:xfrm>
          <a:prstGeom prst="rect">
            <a:avLst/>
          </a:prstGeom>
        </p:spPr>
        <p:txBody>
          <a:bodyPr lIns="102857" tIns="51428" rIns="102857" bIns="51428"/>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13935076" y="3684588"/>
            <a:ext cx="12125325" cy="1535112"/>
          </a:xfrm>
          <a:prstGeom prst="rect">
            <a:avLst/>
          </a:prstGeom>
        </p:spPr>
        <p:txBody>
          <a:bodyPr lIns="102857" tIns="51428" rIns="102857" bIns="51428" anchor="b"/>
          <a:lstStyle>
            <a:lvl1pPr marL="0" indent="0">
              <a:buNone/>
              <a:defRPr sz="2700" b="1"/>
            </a:lvl1pPr>
            <a:lvl2pPr marL="514283" indent="0">
              <a:buNone/>
              <a:defRPr sz="2200" b="1"/>
            </a:lvl2pPr>
            <a:lvl3pPr marL="1028565" indent="0">
              <a:buNone/>
              <a:defRPr sz="2000" b="1"/>
            </a:lvl3pPr>
            <a:lvl4pPr marL="1542848" indent="0">
              <a:buNone/>
              <a:defRPr sz="1800" b="1"/>
            </a:lvl4pPr>
            <a:lvl5pPr marL="2057130" indent="0">
              <a:buNone/>
              <a:defRPr sz="1800" b="1"/>
            </a:lvl5pPr>
            <a:lvl6pPr marL="2571413" indent="0">
              <a:buNone/>
              <a:defRPr sz="1800" b="1"/>
            </a:lvl6pPr>
            <a:lvl7pPr marL="3085695" indent="0">
              <a:buNone/>
              <a:defRPr sz="1800" b="1"/>
            </a:lvl7pPr>
            <a:lvl8pPr marL="3599978" indent="0">
              <a:buNone/>
              <a:defRPr sz="1800" b="1"/>
            </a:lvl8pPr>
            <a:lvl9pPr marL="4114261"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13935076" y="5219700"/>
            <a:ext cx="12125325" cy="9483725"/>
          </a:xfrm>
          <a:prstGeom prst="rect">
            <a:avLst/>
          </a:prstGeom>
        </p:spPr>
        <p:txBody>
          <a:bodyPr lIns="102857" tIns="51428" rIns="102857" bIns="51428"/>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600" y="658813"/>
            <a:ext cx="24688800" cy="2743200"/>
          </a:xfrm>
          <a:prstGeom prst="rect">
            <a:avLst/>
          </a:prstGeom>
        </p:spPr>
        <p:txBody>
          <a:bodyPr lIns="102857" tIns="51428" rIns="102857" bIns="51428"/>
          <a:lstStyle/>
          <a:p>
            <a:r>
              <a:rPr lang="en-US" smtClean="0"/>
              <a:t>Click to edit Master title style</a:t>
            </a:r>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1" y="655640"/>
            <a:ext cx="9024938" cy="2789237"/>
          </a:xfrm>
          <a:prstGeom prst="rect">
            <a:avLst/>
          </a:prstGeom>
        </p:spPr>
        <p:txBody>
          <a:bodyPr lIns="102857" tIns="51428" rIns="102857" bIns="51428" anchor="b"/>
          <a:lstStyle>
            <a:lvl1pPr algn="l">
              <a:defRPr sz="2200" b="1"/>
            </a:lvl1pPr>
          </a:lstStyle>
          <a:p>
            <a:r>
              <a:rPr lang="en-US" smtClean="0"/>
              <a:t>Click to edit Master title style</a:t>
            </a:r>
            <a:endParaRPr lang="es-MX"/>
          </a:p>
        </p:txBody>
      </p:sp>
      <p:sp>
        <p:nvSpPr>
          <p:cNvPr id="3" name="Content Placeholder 2"/>
          <p:cNvSpPr>
            <a:spLocks noGrp="1"/>
          </p:cNvSpPr>
          <p:nvPr>
            <p:ph idx="1"/>
          </p:nvPr>
        </p:nvSpPr>
        <p:spPr>
          <a:xfrm>
            <a:off x="10725150" y="655639"/>
            <a:ext cx="15335250" cy="14047787"/>
          </a:xfrm>
          <a:prstGeom prst="rect">
            <a:avLst/>
          </a:prstGeom>
        </p:spPr>
        <p:txBody>
          <a:bodyPr lIns="102857" tIns="51428" rIns="102857" bIns="51428"/>
          <a:lstStyle>
            <a:lvl1pPr>
              <a:defRPr sz="3600"/>
            </a:lvl1pPr>
            <a:lvl2pPr>
              <a:defRPr sz="32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1371601" y="3444875"/>
            <a:ext cx="9024938" cy="11258550"/>
          </a:xfrm>
          <a:prstGeom prst="rect">
            <a:avLst/>
          </a:prstGeom>
        </p:spPr>
        <p:txBody>
          <a:bodyPr lIns="102857" tIns="51428" rIns="102857" bIns="51428"/>
          <a:lstStyle>
            <a:lvl1pPr marL="0" indent="0">
              <a:buNone/>
              <a:defRPr sz="1600"/>
            </a:lvl1pPr>
            <a:lvl2pPr marL="514283" indent="0">
              <a:buNone/>
              <a:defRPr sz="1300"/>
            </a:lvl2pPr>
            <a:lvl3pPr marL="1028565" indent="0">
              <a:buNone/>
              <a:defRPr sz="1100"/>
            </a:lvl3pPr>
            <a:lvl4pPr marL="1542848" indent="0">
              <a:buNone/>
              <a:defRPr sz="1000"/>
            </a:lvl4pPr>
            <a:lvl5pPr marL="2057130" indent="0">
              <a:buNone/>
              <a:defRPr sz="1000"/>
            </a:lvl5pPr>
            <a:lvl6pPr marL="2571413" indent="0">
              <a:buNone/>
              <a:defRPr sz="1000"/>
            </a:lvl6pPr>
            <a:lvl7pPr marL="3085695" indent="0">
              <a:buNone/>
              <a:defRPr sz="1000"/>
            </a:lvl7pPr>
            <a:lvl8pPr marL="3599978" indent="0">
              <a:buNone/>
              <a:defRPr sz="1000"/>
            </a:lvl8pPr>
            <a:lvl9pPr marL="4114261" indent="0">
              <a:buNone/>
              <a:defRPr sz="10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3" y="11522075"/>
            <a:ext cx="16459200" cy="1358900"/>
          </a:xfrm>
          <a:prstGeom prst="rect">
            <a:avLst/>
          </a:prstGeom>
        </p:spPr>
        <p:txBody>
          <a:bodyPr lIns="102857" tIns="51428" rIns="102857" bIns="51428" anchor="b"/>
          <a:lstStyle>
            <a:lvl1pPr algn="l">
              <a:defRPr sz="2200" b="1"/>
            </a:lvl1pPr>
          </a:lstStyle>
          <a:p>
            <a:r>
              <a:rPr lang="en-US" smtClean="0"/>
              <a:t>Click to edit Master title style</a:t>
            </a:r>
            <a:endParaRPr lang="es-MX"/>
          </a:p>
        </p:txBody>
      </p:sp>
      <p:sp>
        <p:nvSpPr>
          <p:cNvPr id="3" name="Picture Placeholder 2"/>
          <p:cNvSpPr>
            <a:spLocks noGrp="1"/>
          </p:cNvSpPr>
          <p:nvPr>
            <p:ph type="pic" idx="1"/>
          </p:nvPr>
        </p:nvSpPr>
        <p:spPr>
          <a:xfrm>
            <a:off x="5376863" y="1470025"/>
            <a:ext cx="16459200" cy="9875838"/>
          </a:xfrm>
          <a:prstGeom prst="rect">
            <a:avLst/>
          </a:prstGeom>
        </p:spPr>
        <p:txBody>
          <a:bodyPr lIns="102857" tIns="51428" rIns="102857" bIns="51428"/>
          <a:lstStyle>
            <a:lvl1pPr marL="0" indent="0">
              <a:buNone/>
              <a:defRPr sz="3600"/>
            </a:lvl1pPr>
            <a:lvl2pPr marL="514283" indent="0">
              <a:buNone/>
              <a:defRPr sz="3200"/>
            </a:lvl2pPr>
            <a:lvl3pPr marL="1028565" indent="0">
              <a:buNone/>
              <a:defRPr sz="2700"/>
            </a:lvl3pPr>
            <a:lvl4pPr marL="1542848" indent="0">
              <a:buNone/>
              <a:defRPr sz="2200"/>
            </a:lvl4pPr>
            <a:lvl5pPr marL="2057130" indent="0">
              <a:buNone/>
              <a:defRPr sz="2200"/>
            </a:lvl5pPr>
            <a:lvl6pPr marL="2571413" indent="0">
              <a:buNone/>
              <a:defRPr sz="2200"/>
            </a:lvl6pPr>
            <a:lvl7pPr marL="3085695" indent="0">
              <a:buNone/>
              <a:defRPr sz="2200"/>
            </a:lvl7pPr>
            <a:lvl8pPr marL="3599978" indent="0">
              <a:buNone/>
              <a:defRPr sz="2200"/>
            </a:lvl8pPr>
            <a:lvl9pPr marL="4114261" indent="0">
              <a:buNone/>
              <a:defRPr sz="2200"/>
            </a:lvl9pPr>
          </a:lstStyle>
          <a:p>
            <a:pPr lvl="0"/>
            <a:endParaRPr lang="es-MX" noProof="0" dirty="0" smtClean="0"/>
          </a:p>
        </p:txBody>
      </p:sp>
      <p:sp>
        <p:nvSpPr>
          <p:cNvPr id="4" name="Text Placeholder 3"/>
          <p:cNvSpPr>
            <a:spLocks noGrp="1"/>
          </p:cNvSpPr>
          <p:nvPr>
            <p:ph type="body" sz="half" idx="2"/>
          </p:nvPr>
        </p:nvSpPr>
        <p:spPr>
          <a:xfrm>
            <a:off x="5376863" y="12880975"/>
            <a:ext cx="16459200" cy="1931988"/>
          </a:xfrm>
          <a:prstGeom prst="rect">
            <a:avLst/>
          </a:prstGeom>
        </p:spPr>
        <p:txBody>
          <a:bodyPr lIns="102857" tIns="51428" rIns="102857" bIns="51428"/>
          <a:lstStyle>
            <a:lvl1pPr marL="0" indent="0">
              <a:buNone/>
              <a:defRPr sz="1600"/>
            </a:lvl1pPr>
            <a:lvl2pPr marL="514283" indent="0">
              <a:buNone/>
              <a:defRPr sz="1300"/>
            </a:lvl2pPr>
            <a:lvl3pPr marL="1028565" indent="0">
              <a:buNone/>
              <a:defRPr sz="1100"/>
            </a:lvl3pPr>
            <a:lvl4pPr marL="1542848" indent="0">
              <a:buNone/>
              <a:defRPr sz="1000"/>
            </a:lvl4pPr>
            <a:lvl5pPr marL="2057130" indent="0">
              <a:buNone/>
              <a:defRPr sz="1000"/>
            </a:lvl5pPr>
            <a:lvl6pPr marL="2571413" indent="0">
              <a:buNone/>
              <a:defRPr sz="1000"/>
            </a:lvl6pPr>
            <a:lvl7pPr marL="3085695" indent="0">
              <a:buNone/>
              <a:defRPr sz="1000"/>
            </a:lvl7pPr>
            <a:lvl8pPr marL="3599978" indent="0">
              <a:buNone/>
              <a:defRPr sz="1000"/>
            </a:lvl8pPr>
            <a:lvl9pPr marL="4114261" indent="0">
              <a:buNone/>
              <a:defRPr sz="10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594627" rtl="0" eaLnBrk="0" fontAlgn="base" hangingPunct="0">
        <a:spcBef>
          <a:spcPct val="0"/>
        </a:spcBef>
        <a:spcAft>
          <a:spcPct val="0"/>
        </a:spcAft>
        <a:defRPr sz="12500">
          <a:solidFill>
            <a:schemeClr val="tx2"/>
          </a:solidFill>
          <a:latin typeface="+mj-lt"/>
          <a:ea typeface="+mj-ea"/>
          <a:cs typeface="+mj-cs"/>
        </a:defRPr>
      </a:lvl1pPr>
      <a:lvl2pPr algn="ctr" defTabSz="2594627" rtl="0" eaLnBrk="0" fontAlgn="base" hangingPunct="0">
        <a:spcBef>
          <a:spcPct val="0"/>
        </a:spcBef>
        <a:spcAft>
          <a:spcPct val="0"/>
        </a:spcAft>
        <a:defRPr sz="12500">
          <a:solidFill>
            <a:schemeClr val="tx2"/>
          </a:solidFill>
          <a:latin typeface="Times New Roman" pitchFamily="18" charset="0"/>
        </a:defRPr>
      </a:lvl2pPr>
      <a:lvl3pPr algn="ctr" defTabSz="2594627" rtl="0" eaLnBrk="0" fontAlgn="base" hangingPunct="0">
        <a:spcBef>
          <a:spcPct val="0"/>
        </a:spcBef>
        <a:spcAft>
          <a:spcPct val="0"/>
        </a:spcAft>
        <a:defRPr sz="12500">
          <a:solidFill>
            <a:schemeClr val="tx2"/>
          </a:solidFill>
          <a:latin typeface="Times New Roman" pitchFamily="18" charset="0"/>
        </a:defRPr>
      </a:lvl3pPr>
      <a:lvl4pPr algn="ctr" defTabSz="2594627" rtl="0" eaLnBrk="0" fontAlgn="base" hangingPunct="0">
        <a:spcBef>
          <a:spcPct val="0"/>
        </a:spcBef>
        <a:spcAft>
          <a:spcPct val="0"/>
        </a:spcAft>
        <a:defRPr sz="12500">
          <a:solidFill>
            <a:schemeClr val="tx2"/>
          </a:solidFill>
          <a:latin typeface="Times New Roman" pitchFamily="18" charset="0"/>
        </a:defRPr>
      </a:lvl4pPr>
      <a:lvl5pPr algn="ctr" defTabSz="2594627" rtl="0" eaLnBrk="0" fontAlgn="base" hangingPunct="0">
        <a:spcBef>
          <a:spcPct val="0"/>
        </a:spcBef>
        <a:spcAft>
          <a:spcPct val="0"/>
        </a:spcAft>
        <a:defRPr sz="12500">
          <a:solidFill>
            <a:schemeClr val="tx2"/>
          </a:solidFill>
          <a:latin typeface="Times New Roman" pitchFamily="18" charset="0"/>
        </a:defRPr>
      </a:lvl5pPr>
      <a:lvl6pPr marL="514283" algn="ctr" defTabSz="2594627" rtl="0" eaLnBrk="0" fontAlgn="base" hangingPunct="0">
        <a:spcBef>
          <a:spcPct val="0"/>
        </a:spcBef>
        <a:spcAft>
          <a:spcPct val="0"/>
        </a:spcAft>
        <a:defRPr sz="12500">
          <a:solidFill>
            <a:schemeClr val="tx2"/>
          </a:solidFill>
          <a:latin typeface="Times New Roman" pitchFamily="18" charset="0"/>
        </a:defRPr>
      </a:lvl6pPr>
      <a:lvl7pPr marL="1028565" algn="ctr" defTabSz="2594627" rtl="0" eaLnBrk="0" fontAlgn="base" hangingPunct="0">
        <a:spcBef>
          <a:spcPct val="0"/>
        </a:spcBef>
        <a:spcAft>
          <a:spcPct val="0"/>
        </a:spcAft>
        <a:defRPr sz="12500">
          <a:solidFill>
            <a:schemeClr val="tx2"/>
          </a:solidFill>
          <a:latin typeface="Times New Roman" pitchFamily="18" charset="0"/>
        </a:defRPr>
      </a:lvl7pPr>
      <a:lvl8pPr marL="1542848" algn="ctr" defTabSz="2594627" rtl="0" eaLnBrk="0" fontAlgn="base" hangingPunct="0">
        <a:spcBef>
          <a:spcPct val="0"/>
        </a:spcBef>
        <a:spcAft>
          <a:spcPct val="0"/>
        </a:spcAft>
        <a:defRPr sz="12500">
          <a:solidFill>
            <a:schemeClr val="tx2"/>
          </a:solidFill>
          <a:latin typeface="Times New Roman" pitchFamily="18" charset="0"/>
        </a:defRPr>
      </a:lvl8pPr>
      <a:lvl9pPr marL="2057130" algn="ctr" defTabSz="2594627" rtl="0" eaLnBrk="0" fontAlgn="base" hangingPunct="0">
        <a:spcBef>
          <a:spcPct val="0"/>
        </a:spcBef>
        <a:spcAft>
          <a:spcPct val="0"/>
        </a:spcAft>
        <a:defRPr sz="12500">
          <a:solidFill>
            <a:schemeClr val="tx2"/>
          </a:solidFill>
          <a:latin typeface="Times New Roman" pitchFamily="18" charset="0"/>
        </a:defRPr>
      </a:lvl9pPr>
    </p:titleStyle>
    <p:bodyStyle>
      <a:lvl1pPr marL="971423" indent="-971423" algn="l" defTabSz="2594627" rtl="0" eaLnBrk="0" fontAlgn="base" hangingPunct="0">
        <a:spcBef>
          <a:spcPct val="20000"/>
        </a:spcBef>
        <a:spcAft>
          <a:spcPct val="0"/>
        </a:spcAft>
        <a:buChar char="•"/>
        <a:defRPr sz="9000">
          <a:solidFill>
            <a:schemeClr val="tx1"/>
          </a:solidFill>
          <a:latin typeface="+mn-lt"/>
          <a:ea typeface="+mn-ea"/>
          <a:cs typeface="+mn-cs"/>
        </a:defRPr>
      </a:lvl1pPr>
      <a:lvl2pPr marL="2107130" indent="-810710" algn="l" defTabSz="2594627" rtl="0" eaLnBrk="0" fontAlgn="base" hangingPunct="0">
        <a:spcBef>
          <a:spcPct val="20000"/>
        </a:spcBef>
        <a:spcAft>
          <a:spcPct val="0"/>
        </a:spcAft>
        <a:buChar char="–"/>
        <a:defRPr sz="8000">
          <a:solidFill>
            <a:schemeClr val="tx1"/>
          </a:solidFill>
          <a:latin typeface="+mn-lt"/>
        </a:defRPr>
      </a:lvl2pPr>
      <a:lvl3pPr marL="3242837" indent="-648211" algn="l" defTabSz="2594627" rtl="0" eaLnBrk="0" fontAlgn="base" hangingPunct="0">
        <a:spcBef>
          <a:spcPct val="20000"/>
        </a:spcBef>
        <a:spcAft>
          <a:spcPct val="0"/>
        </a:spcAft>
        <a:buChar char="•"/>
        <a:defRPr sz="6900">
          <a:solidFill>
            <a:schemeClr val="tx1"/>
          </a:solidFill>
          <a:latin typeface="+mn-lt"/>
        </a:defRPr>
      </a:lvl3pPr>
      <a:lvl4pPr marL="4542830" indent="-651782" algn="l" defTabSz="2594627" rtl="0" eaLnBrk="0" fontAlgn="base" hangingPunct="0">
        <a:spcBef>
          <a:spcPct val="20000"/>
        </a:spcBef>
        <a:spcAft>
          <a:spcPct val="0"/>
        </a:spcAft>
        <a:buChar char="–"/>
        <a:defRPr sz="5500">
          <a:solidFill>
            <a:schemeClr val="tx1"/>
          </a:solidFill>
          <a:latin typeface="+mn-lt"/>
        </a:defRPr>
      </a:lvl4pPr>
      <a:lvl5pPr marL="5839250" indent="-648211" algn="l" defTabSz="2594627" rtl="0" eaLnBrk="0" fontAlgn="base" hangingPunct="0">
        <a:spcBef>
          <a:spcPct val="20000"/>
        </a:spcBef>
        <a:spcAft>
          <a:spcPct val="0"/>
        </a:spcAft>
        <a:buChar char="»"/>
        <a:defRPr sz="5500">
          <a:solidFill>
            <a:schemeClr val="tx1"/>
          </a:solidFill>
          <a:latin typeface="+mn-lt"/>
        </a:defRPr>
      </a:lvl5pPr>
      <a:lvl6pPr marL="6353533" indent="-648211" algn="l" defTabSz="2594627" rtl="0" eaLnBrk="0" fontAlgn="base" hangingPunct="0">
        <a:spcBef>
          <a:spcPct val="20000"/>
        </a:spcBef>
        <a:spcAft>
          <a:spcPct val="0"/>
        </a:spcAft>
        <a:buChar char="»"/>
        <a:defRPr sz="5500">
          <a:solidFill>
            <a:schemeClr val="tx1"/>
          </a:solidFill>
          <a:latin typeface="+mn-lt"/>
        </a:defRPr>
      </a:lvl6pPr>
      <a:lvl7pPr marL="6867815" indent="-648211" algn="l" defTabSz="2594627" rtl="0" eaLnBrk="0" fontAlgn="base" hangingPunct="0">
        <a:spcBef>
          <a:spcPct val="20000"/>
        </a:spcBef>
        <a:spcAft>
          <a:spcPct val="0"/>
        </a:spcAft>
        <a:buChar char="»"/>
        <a:defRPr sz="5500">
          <a:solidFill>
            <a:schemeClr val="tx1"/>
          </a:solidFill>
          <a:latin typeface="+mn-lt"/>
        </a:defRPr>
      </a:lvl7pPr>
      <a:lvl8pPr marL="7382098" indent="-648211" algn="l" defTabSz="2594627" rtl="0" eaLnBrk="0" fontAlgn="base" hangingPunct="0">
        <a:spcBef>
          <a:spcPct val="20000"/>
        </a:spcBef>
        <a:spcAft>
          <a:spcPct val="0"/>
        </a:spcAft>
        <a:buChar char="»"/>
        <a:defRPr sz="5500">
          <a:solidFill>
            <a:schemeClr val="tx1"/>
          </a:solidFill>
          <a:latin typeface="+mn-lt"/>
        </a:defRPr>
      </a:lvl8pPr>
      <a:lvl9pPr marL="7896380" indent="-648211" algn="l" defTabSz="2594627" rtl="0" eaLnBrk="0" fontAlgn="base" hangingPunct="0">
        <a:spcBef>
          <a:spcPct val="20000"/>
        </a:spcBef>
        <a:spcAft>
          <a:spcPct val="0"/>
        </a:spcAft>
        <a:buChar char="»"/>
        <a:defRPr sz="5500">
          <a:solidFill>
            <a:schemeClr val="tx1"/>
          </a:solidFill>
          <a:latin typeface="+mn-lt"/>
        </a:defRPr>
      </a:lvl9pPr>
    </p:bodyStyle>
    <p:otherStyle>
      <a:defPPr>
        <a:defRPr lang="es-MX"/>
      </a:defPPr>
      <a:lvl1pPr marL="0" algn="l" defTabSz="1028565" rtl="0" eaLnBrk="1" latinLnBrk="0" hangingPunct="1">
        <a:defRPr sz="2000" kern="1200">
          <a:solidFill>
            <a:schemeClr val="tx1"/>
          </a:solidFill>
          <a:latin typeface="+mn-lt"/>
          <a:ea typeface="+mn-ea"/>
          <a:cs typeface="+mn-cs"/>
        </a:defRPr>
      </a:lvl1pPr>
      <a:lvl2pPr marL="514283" algn="l" defTabSz="1028565" rtl="0" eaLnBrk="1" latinLnBrk="0" hangingPunct="1">
        <a:defRPr sz="2000" kern="1200">
          <a:solidFill>
            <a:schemeClr val="tx1"/>
          </a:solidFill>
          <a:latin typeface="+mn-lt"/>
          <a:ea typeface="+mn-ea"/>
          <a:cs typeface="+mn-cs"/>
        </a:defRPr>
      </a:lvl2pPr>
      <a:lvl3pPr marL="1028565" algn="l" defTabSz="1028565" rtl="0" eaLnBrk="1" latinLnBrk="0" hangingPunct="1">
        <a:defRPr sz="2000" kern="1200">
          <a:solidFill>
            <a:schemeClr val="tx1"/>
          </a:solidFill>
          <a:latin typeface="+mn-lt"/>
          <a:ea typeface="+mn-ea"/>
          <a:cs typeface="+mn-cs"/>
        </a:defRPr>
      </a:lvl3pPr>
      <a:lvl4pPr marL="1542848" algn="l" defTabSz="1028565" rtl="0" eaLnBrk="1" latinLnBrk="0" hangingPunct="1">
        <a:defRPr sz="2000" kern="1200">
          <a:solidFill>
            <a:schemeClr val="tx1"/>
          </a:solidFill>
          <a:latin typeface="+mn-lt"/>
          <a:ea typeface="+mn-ea"/>
          <a:cs typeface="+mn-cs"/>
        </a:defRPr>
      </a:lvl4pPr>
      <a:lvl5pPr marL="2057130" algn="l" defTabSz="1028565" rtl="0" eaLnBrk="1" latinLnBrk="0" hangingPunct="1">
        <a:defRPr sz="2000" kern="1200">
          <a:solidFill>
            <a:schemeClr val="tx1"/>
          </a:solidFill>
          <a:latin typeface="+mn-lt"/>
          <a:ea typeface="+mn-ea"/>
          <a:cs typeface="+mn-cs"/>
        </a:defRPr>
      </a:lvl5pPr>
      <a:lvl6pPr marL="2571413" algn="l" defTabSz="1028565" rtl="0" eaLnBrk="1" latinLnBrk="0" hangingPunct="1">
        <a:defRPr sz="2000" kern="1200">
          <a:solidFill>
            <a:schemeClr val="tx1"/>
          </a:solidFill>
          <a:latin typeface="+mn-lt"/>
          <a:ea typeface="+mn-ea"/>
          <a:cs typeface="+mn-cs"/>
        </a:defRPr>
      </a:lvl6pPr>
      <a:lvl7pPr marL="3085695" algn="l" defTabSz="1028565" rtl="0" eaLnBrk="1" latinLnBrk="0" hangingPunct="1">
        <a:defRPr sz="2000" kern="1200">
          <a:solidFill>
            <a:schemeClr val="tx1"/>
          </a:solidFill>
          <a:latin typeface="+mn-lt"/>
          <a:ea typeface="+mn-ea"/>
          <a:cs typeface="+mn-cs"/>
        </a:defRPr>
      </a:lvl7pPr>
      <a:lvl8pPr marL="3599978" algn="l" defTabSz="1028565" rtl="0" eaLnBrk="1" latinLnBrk="0" hangingPunct="1">
        <a:defRPr sz="2000" kern="1200">
          <a:solidFill>
            <a:schemeClr val="tx1"/>
          </a:solidFill>
          <a:latin typeface="+mn-lt"/>
          <a:ea typeface="+mn-ea"/>
          <a:cs typeface="+mn-cs"/>
        </a:defRPr>
      </a:lvl8pPr>
      <a:lvl9pPr marL="4114261" algn="l" defTabSz="102856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148"/>
          <p:cNvSpPr txBox="1">
            <a:spLocks noChangeArrowheads="1"/>
          </p:cNvSpPr>
          <p:nvPr/>
        </p:nvSpPr>
        <p:spPr bwMode="auto">
          <a:xfrm>
            <a:off x="18114964" y="1951039"/>
            <a:ext cx="489395" cy="1229551"/>
          </a:xfrm>
          <a:prstGeom prst="rect">
            <a:avLst/>
          </a:prstGeom>
          <a:noFill/>
          <a:ln w="9525">
            <a:noFill/>
            <a:miter lim="800000"/>
            <a:headEnd/>
            <a:tailEnd/>
          </a:ln>
        </p:spPr>
        <p:txBody>
          <a:bodyPr wrap="none" lIns="242299" tIns="121150" rIns="242299" bIns="121150">
            <a:spAutoFit/>
          </a:bodyPr>
          <a:lstStyle/>
          <a:p>
            <a:pPr defTabSz="2423200"/>
            <a:endParaRPr lang="es-MX" sz="6400" dirty="0">
              <a:effectLst/>
            </a:endParaRPr>
          </a:p>
        </p:txBody>
      </p:sp>
      <p:sp>
        <p:nvSpPr>
          <p:cNvPr id="1029" name="Text Box 149"/>
          <p:cNvSpPr txBox="1">
            <a:spLocks noChangeArrowheads="1"/>
          </p:cNvSpPr>
          <p:nvPr/>
        </p:nvSpPr>
        <p:spPr bwMode="auto">
          <a:xfrm>
            <a:off x="21026439" y="6477002"/>
            <a:ext cx="489395" cy="1229551"/>
          </a:xfrm>
          <a:prstGeom prst="rect">
            <a:avLst/>
          </a:prstGeom>
          <a:noFill/>
          <a:ln w="9525">
            <a:noFill/>
            <a:miter lim="800000"/>
            <a:headEnd/>
            <a:tailEnd/>
          </a:ln>
        </p:spPr>
        <p:txBody>
          <a:bodyPr wrap="none" lIns="242299" tIns="121150" rIns="242299" bIns="121150">
            <a:spAutoFit/>
          </a:bodyPr>
          <a:lstStyle/>
          <a:p>
            <a:pPr defTabSz="2423200"/>
            <a:endParaRPr lang="es-MX" sz="6400" dirty="0">
              <a:effectLst/>
            </a:endParaRPr>
          </a:p>
        </p:txBody>
      </p:sp>
      <p:grpSp>
        <p:nvGrpSpPr>
          <p:cNvPr id="22" name="Group 21"/>
          <p:cNvGrpSpPr/>
          <p:nvPr/>
        </p:nvGrpSpPr>
        <p:grpSpPr>
          <a:xfrm>
            <a:off x="23317200" y="15163800"/>
            <a:ext cx="4114800" cy="2108936"/>
            <a:chOff x="20475743" y="15074289"/>
            <a:chExt cx="4491789" cy="2415793"/>
          </a:xfrm>
        </p:grpSpPr>
        <p:sp>
          <p:nvSpPr>
            <p:cNvPr id="211" name="Text Box 1055"/>
            <p:cNvSpPr txBox="1">
              <a:spLocks noChangeArrowheads="1"/>
            </p:cNvSpPr>
            <p:nvPr/>
          </p:nvSpPr>
          <p:spPr bwMode="auto">
            <a:xfrm>
              <a:off x="20475743" y="15508882"/>
              <a:ext cx="4491789" cy="1981200"/>
            </a:xfrm>
            <a:prstGeom prst="rect">
              <a:avLst/>
            </a:prstGeom>
            <a:noFill/>
            <a:ln w="9525">
              <a:noFill/>
              <a:miter lim="800000"/>
              <a:headEnd/>
              <a:tailEnd/>
            </a:ln>
          </p:spPr>
          <p:txBody>
            <a:bodyPr/>
            <a:lstStyle/>
            <a:p>
              <a:pPr>
                <a:defRPr/>
              </a:pPr>
              <a:endParaRPr lang="es-MX" sz="900" dirty="0" smtClean="0">
                <a:effectLst/>
                <a:latin typeface="Arial" pitchFamily="34" charset="0"/>
              </a:endParaRPr>
            </a:p>
            <a:p>
              <a:pPr algn="r"/>
              <a:r>
                <a:rPr lang="en-US" sz="900" dirty="0" smtClean="0">
                  <a:effectLst/>
                  <a:latin typeface="Arial" pitchFamily="34" charset="0"/>
                  <a:cs typeface="Arial" pitchFamily="34" charset="0"/>
                </a:rPr>
                <a:t>This project has been funded in whole or in part with Federal funds from </a:t>
              </a:r>
              <a:r>
                <a:rPr lang="en-US" sz="900" dirty="0" smtClean="0">
                  <a:effectLst/>
                  <a:latin typeface="Arial" pitchFamily="34" charset="0"/>
                  <a:cs typeface="Arial" pitchFamily="34" charset="0"/>
                </a:rPr>
                <a:t>the National </a:t>
              </a:r>
              <a:r>
                <a:rPr lang="en-US" sz="900" dirty="0" smtClean="0">
                  <a:effectLst/>
                  <a:latin typeface="Arial" pitchFamily="34" charset="0"/>
                  <a:cs typeface="Arial" pitchFamily="34" charset="0"/>
                </a:rPr>
                <a:t>Library of Medicine, National Institutes of Health,  </a:t>
              </a:r>
              <a:r>
                <a:rPr lang="en-US" sz="900" dirty="0" smtClean="0">
                  <a:effectLst/>
                  <a:latin typeface="Arial" pitchFamily="34" charset="0"/>
                  <a:cs typeface="Arial" pitchFamily="34" charset="0"/>
                </a:rPr>
                <a:t>Department of Health </a:t>
              </a:r>
              <a:r>
                <a:rPr lang="en-US" sz="900" dirty="0" smtClean="0">
                  <a:effectLst/>
                  <a:latin typeface="Arial" pitchFamily="34" charset="0"/>
                  <a:cs typeface="Arial" pitchFamily="34" charset="0"/>
                </a:rPr>
                <a:t>and Human Services,  </a:t>
              </a:r>
              <a:r>
                <a:rPr lang="en-US" sz="900" dirty="0" smtClean="0">
                  <a:effectLst/>
                  <a:latin typeface="Arial" pitchFamily="34" charset="0"/>
                  <a:cs typeface="Arial" pitchFamily="34" charset="0"/>
                </a:rPr>
                <a:t>under Contract </a:t>
              </a:r>
              <a:r>
                <a:rPr lang="en-US" sz="900" dirty="0" smtClean="0">
                  <a:effectLst/>
                  <a:latin typeface="Arial" pitchFamily="34" charset="0"/>
                  <a:cs typeface="Arial" pitchFamily="34" charset="0"/>
                </a:rPr>
                <a:t>No. N01-LM-6-3505,  </a:t>
              </a:r>
              <a:endParaRPr lang="en-US" sz="900" dirty="0" smtClean="0">
                <a:effectLst/>
                <a:latin typeface="Arial" pitchFamily="34" charset="0"/>
                <a:cs typeface="Arial" pitchFamily="34" charset="0"/>
              </a:endParaRPr>
            </a:p>
            <a:p>
              <a:pPr algn="r"/>
              <a:r>
                <a:rPr lang="en-US" sz="900" dirty="0" smtClean="0">
                  <a:effectLst/>
                  <a:latin typeface="Arial" pitchFamily="34" charset="0"/>
                  <a:cs typeface="Arial" pitchFamily="34" charset="0"/>
                </a:rPr>
                <a:t>with </a:t>
              </a:r>
              <a:r>
                <a:rPr lang="en-US" sz="900" dirty="0" smtClean="0">
                  <a:effectLst/>
                  <a:latin typeface="Arial" pitchFamily="34" charset="0"/>
                  <a:cs typeface="Arial" pitchFamily="34" charset="0"/>
                </a:rPr>
                <a:t>the Houston Academy of Medicine-Texas Medical Center Library.</a:t>
              </a:r>
              <a:endParaRPr lang="en-US" sz="900" dirty="0">
                <a:effectLst/>
                <a:latin typeface="Arial" pitchFamily="34" charset="0"/>
                <a:cs typeface="Arial" pitchFamily="34" charset="0"/>
              </a:endParaRPr>
            </a:p>
          </p:txBody>
        </p:sp>
        <p:pic>
          <p:nvPicPr>
            <p:cNvPr id="1042" name="Picture 1"/>
            <p:cNvPicPr>
              <a:picLocks noChangeAspect="1" noChangeArrowheads="1"/>
            </p:cNvPicPr>
            <p:nvPr/>
          </p:nvPicPr>
          <p:blipFill>
            <a:blip r:embed="rId3" cstate="print"/>
            <a:srcRect/>
            <a:stretch>
              <a:fillRect/>
            </a:stretch>
          </p:blipFill>
          <p:spPr bwMode="auto">
            <a:xfrm>
              <a:off x="22139370" y="15074289"/>
              <a:ext cx="2705100" cy="381000"/>
            </a:xfrm>
            <a:prstGeom prst="rect">
              <a:avLst/>
            </a:prstGeom>
            <a:solidFill>
              <a:srgbClr val="3399FF">
                <a:alpha val="62744"/>
              </a:srgbClr>
            </a:solidFill>
            <a:ln w="9525">
              <a:noFill/>
              <a:miter lim="800000"/>
              <a:headEnd/>
              <a:tailEnd/>
            </a:ln>
          </p:spPr>
        </p:pic>
      </p:grpSp>
      <p:sp>
        <p:nvSpPr>
          <p:cNvPr id="1026" name="Text Box 146"/>
          <p:cNvSpPr txBox="1">
            <a:spLocks noChangeArrowheads="1"/>
          </p:cNvSpPr>
          <p:nvPr/>
        </p:nvSpPr>
        <p:spPr bwMode="auto">
          <a:xfrm>
            <a:off x="8458200" y="914400"/>
            <a:ext cx="18592800" cy="1300582"/>
          </a:xfrm>
          <a:prstGeom prst="rect">
            <a:avLst/>
          </a:prstGeom>
          <a:noFill/>
          <a:ln w="31750">
            <a:noFill/>
            <a:miter lim="800000"/>
            <a:headEnd/>
            <a:tailEnd/>
          </a:ln>
        </p:spPr>
        <p:txBody>
          <a:bodyPr wrap="square" lIns="68807" tIns="34402" rIns="68807" bIns="34402" anchor="ctr" anchorCtr="1">
            <a:spAutoFit/>
          </a:bodyPr>
          <a:lstStyle/>
          <a:p>
            <a:pPr algn="ctr" defTabSz="689282"/>
            <a:r>
              <a:rPr lang="en-US" sz="4000" b="1" dirty="0" smtClean="0">
                <a:solidFill>
                  <a:srgbClr val="FF6600"/>
                </a:solidFill>
                <a:effectLst/>
                <a:latin typeface="Arial" charset="0"/>
                <a:cs typeface="Arial" charset="0"/>
              </a:rPr>
              <a:t>The Frontera Collaboration:</a:t>
            </a:r>
          </a:p>
          <a:p>
            <a:pPr algn="ctr" defTabSz="689282"/>
            <a:r>
              <a:rPr lang="en-US" sz="4000" b="1" dirty="0" smtClean="0">
                <a:solidFill>
                  <a:srgbClr val="FF6600"/>
                </a:solidFill>
                <a:effectLst/>
                <a:latin typeface="Arial" charset="0"/>
                <a:cs typeface="Arial" charset="0"/>
              </a:rPr>
              <a:t>Promoting </a:t>
            </a:r>
            <a:r>
              <a:rPr lang="en-US" sz="4000" b="1" dirty="0" smtClean="0">
                <a:solidFill>
                  <a:srgbClr val="FF6600"/>
                </a:solidFill>
                <a:effectLst/>
                <a:latin typeface="Arial" charset="0"/>
                <a:cs typeface="Arial" charset="0"/>
              </a:rPr>
              <a:t>Evidence-Based Practice </a:t>
            </a:r>
            <a:r>
              <a:rPr lang="en-US" sz="4000" b="1" dirty="0" smtClean="0">
                <a:solidFill>
                  <a:srgbClr val="FF6600"/>
                </a:solidFill>
                <a:effectLst/>
                <a:latin typeface="Arial" charset="0"/>
                <a:cs typeface="Arial" charset="0"/>
              </a:rPr>
              <a:t>in </a:t>
            </a:r>
            <a:r>
              <a:rPr lang="en-US" sz="4000" b="1" dirty="0" smtClean="0">
                <a:solidFill>
                  <a:srgbClr val="FF6600"/>
                </a:solidFill>
                <a:effectLst/>
                <a:latin typeface="Arial" charset="0"/>
                <a:cs typeface="Arial" charset="0"/>
              </a:rPr>
              <a:t>the US-Mexico Border Region</a:t>
            </a:r>
          </a:p>
        </p:txBody>
      </p:sp>
      <p:sp>
        <p:nvSpPr>
          <p:cNvPr id="52" name="TextBox 51"/>
          <p:cNvSpPr txBox="1"/>
          <p:nvPr/>
        </p:nvSpPr>
        <p:spPr>
          <a:xfrm>
            <a:off x="13716000" y="3657600"/>
            <a:ext cx="6553200" cy="11907092"/>
          </a:xfrm>
          <a:prstGeom prst="rect">
            <a:avLst/>
          </a:prstGeom>
          <a:noFill/>
        </p:spPr>
        <p:txBody>
          <a:bodyPr wrap="square" lIns="102857" tIns="51428" rIns="102857" bIns="51428" rtlCol="0">
            <a:spAutoFit/>
          </a:bodyPr>
          <a:lstStyle/>
          <a:p>
            <a:pPr algn="just">
              <a:defRPr/>
            </a:pPr>
            <a:r>
              <a:rPr lang="en-US" sz="1300" b="1" cap="all" dirty="0" smtClean="0">
                <a:solidFill>
                  <a:srgbClr val="FF6600"/>
                </a:solidFill>
                <a:effectLst/>
                <a:latin typeface="Arial" pitchFamily="34" charset="0"/>
                <a:cs typeface="Arial" pitchFamily="34" charset="0"/>
              </a:rPr>
              <a:t>How Does EBP Differ in Border Communities?</a:t>
            </a:r>
          </a:p>
          <a:p>
            <a:pPr algn="just">
              <a:defRPr/>
            </a:pPr>
            <a:endParaRPr lang="en-US" sz="1300" dirty="0" smtClean="0">
              <a:effectLst/>
              <a:latin typeface="Arial" pitchFamily="34" charset="0"/>
              <a:cs typeface="Arial" pitchFamily="34" charset="0"/>
            </a:endParaRPr>
          </a:p>
          <a:p>
            <a:pPr marL="257141" indent="-257141" algn="just">
              <a:buFont typeface="Arial" pitchFamily="34" charset="0"/>
              <a:buChar char="•"/>
              <a:defRPr/>
            </a:pPr>
            <a:r>
              <a:rPr lang="en-US" sz="1300" b="1" dirty="0" smtClean="0">
                <a:effectLst/>
                <a:latin typeface="Arial" pitchFamily="34" charset="0"/>
                <a:cs typeface="Arial" pitchFamily="34" charset="0"/>
              </a:rPr>
              <a:t>Lack of evidence-based information on Hispanic/Latino </a:t>
            </a:r>
            <a:r>
              <a:rPr lang="en-US" sz="1300" b="1" dirty="0" smtClean="0">
                <a:effectLst/>
                <a:latin typeface="Arial" pitchFamily="34" charset="0"/>
                <a:cs typeface="Arial" pitchFamily="34" charset="0"/>
              </a:rPr>
              <a:t>communities</a:t>
            </a:r>
          </a:p>
          <a:p>
            <a:pPr marL="257141" indent="-257141" algn="just">
              <a:defRPr/>
            </a:pPr>
            <a:endParaRPr lang="en-US" sz="1300" b="1" dirty="0" smtClean="0">
              <a:effectLst/>
              <a:latin typeface="Arial" pitchFamily="34" charset="0"/>
              <a:cs typeface="Arial" pitchFamily="34" charset="0"/>
            </a:endParaRPr>
          </a:p>
          <a:p>
            <a:pPr marL="257141" indent="-257141" algn="just">
              <a:defRPr/>
            </a:pPr>
            <a:r>
              <a:rPr lang="en-US" sz="1300" i="1" dirty="0" smtClean="0">
                <a:effectLst/>
                <a:latin typeface="Arial" pitchFamily="34" charset="0"/>
                <a:cs typeface="Arial" pitchFamily="34" charset="0"/>
              </a:rPr>
              <a:t>	Models have often not been tested with Hispanic/Latino communities, especially those that are of Mexican heritage and immigrant[s]. </a:t>
            </a:r>
            <a:endParaRPr lang="en-US" sz="1300" i="1" dirty="0" smtClean="0">
              <a:effectLst/>
              <a:latin typeface="Arial" pitchFamily="34" charset="0"/>
              <a:cs typeface="Arial" pitchFamily="34" charset="0"/>
            </a:endParaRPr>
          </a:p>
          <a:p>
            <a:pPr marL="257141" indent="-257141" algn="just">
              <a:defRPr/>
            </a:pPr>
            <a:endParaRPr lang="en-US" sz="1300" i="1" dirty="0" smtClean="0">
              <a:effectLst/>
              <a:latin typeface="Arial" pitchFamily="34" charset="0"/>
              <a:cs typeface="Arial" pitchFamily="34" charset="0"/>
            </a:endParaRPr>
          </a:p>
          <a:p>
            <a:pPr marL="257141" indent="-257141" algn="just">
              <a:defRPr/>
            </a:pPr>
            <a:r>
              <a:rPr lang="en-US" sz="1300" i="1" dirty="0" smtClean="0">
                <a:effectLst/>
                <a:latin typeface="Arial" pitchFamily="34" charset="0"/>
                <a:cs typeface="Arial" pitchFamily="34" charset="0"/>
              </a:rPr>
              <a:t>	EB [information] may be from groups that are not minority groups on the border. Studies that I look for are [the ones] that have relevance to these groups.</a:t>
            </a:r>
            <a:endParaRPr lang="en-US" sz="1300" i="1" dirty="0" smtClean="0">
              <a:effectLst/>
              <a:latin typeface="Arial" pitchFamily="34" charset="0"/>
              <a:cs typeface="Arial" pitchFamily="34" charset="0"/>
            </a:endParaRPr>
          </a:p>
          <a:p>
            <a:pPr marL="257141" indent="-257141" algn="just">
              <a:defRPr/>
            </a:pPr>
            <a:endParaRPr lang="en-US" sz="1300" b="1" dirty="0" smtClean="0">
              <a:effectLst/>
              <a:latin typeface="Arial" pitchFamily="34" charset="0"/>
              <a:cs typeface="Arial" pitchFamily="34" charset="0"/>
            </a:endParaRPr>
          </a:p>
          <a:p>
            <a:pPr marL="257141" indent="-257141" algn="just">
              <a:buFont typeface="Arial" pitchFamily="34" charset="0"/>
              <a:buChar char="•"/>
              <a:defRPr/>
            </a:pPr>
            <a:r>
              <a:rPr lang="en-US" sz="1300" b="1" dirty="0" smtClean="0">
                <a:effectLst/>
                <a:latin typeface="Arial" pitchFamily="34" charset="0"/>
                <a:cs typeface="Arial" pitchFamily="34" charset="0"/>
              </a:rPr>
              <a:t>Importance of binational communication and cooperation</a:t>
            </a:r>
          </a:p>
          <a:p>
            <a:pPr marL="257141" indent="-257141" algn="just">
              <a:defRPr/>
            </a:pPr>
            <a:endParaRPr lang="en-US" sz="1300" b="1" dirty="0" smtClean="0">
              <a:effectLst/>
              <a:latin typeface="Arial" pitchFamily="34" charset="0"/>
              <a:cs typeface="Arial" pitchFamily="34" charset="0"/>
            </a:endParaRPr>
          </a:p>
          <a:p>
            <a:pPr marL="257141" indent="-257141" algn="just">
              <a:defRPr/>
            </a:pPr>
            <a:r>
              <a:rPr lang="en-US" sz="1300" b="1" dirty="0" smtClean="0">
                <a:effectLst/>
                <a:latin typeface="Arial" pitchFamily="34" charset="0"/>
                <a:cs typeface="Arial" pitchFamily="34" charset="0"/>
              </a:rPr>
              <a:t>	</a:t>
            </a:r>
            <a:r>
              <a:rPr lang="en-US" sz="1300" i="1" dirty="0" smtClean="0">
                <a:effectLst/>
                <a:latin typeface="Arial" pitchFamily="34" charset="0"/>
                <a:cs typeface="Arial" pitchFamily="34" charset="0"/>
              </a:rPr>
              <a:t>The communication between governments has… been inconsistent. </a:t>
            </a:r>
            <a:r>
              <a:rPr lang="en-US" sz="1300" i="1" dirty="0" smtClean="0">
                <a:effectLst/>
                <a:latin typeface="Arial" pitchFamily="34" charset="0"/>
                <a:cs typeface="Arial" pitchFamily="34" charset="0"/>
              </a:rPr>
              <a:t>Although best practices may be practiced on either side of the border, the medical decisions made may not be in the best interest of the patient due to incomplete information. </a:t>
            </a:r>
            <a:endParaRPr lang="en-US" sz="1300" i="1" dirty="0" smtClean="0">
              <a:effectLst/>
              <a:latin typeface="Arial" pitchFamily="34" charset="0"/>
              <a:cs typeface="Arial" pitchFamily="34" charset="0"/>
            </a:endParaRPr>
          </a:p>
          <a:p>
            <a:pPr marL="257141" indent="-257141" algn="just">
              <a:defRPr/>
            </a:pPr>
            <a:endParaRPr lang="en-US" sz="1300" i="1" dirty="0" smtClean="0">
              <a:effectLst/>
              <a:latin typeface="Arial" pitchFamily="34" charset="0"/>
              <a:cs typeface="Arial" pitchFamily="34" charset="0"/>
            </a:endParaRPr>
          </a:p>
          <a:p>
            <a:pPr marL="257141" indent="-257141" algn="just">
              <a:defRPr/>
            </a:pPr>
            <a:r>
              <a:rPr lang="en-US" sz="1300" i="1" dirty="0" smtClean="0">
                <a:effectLst/>
                <a:latin typeface="Arial" pitchFamily="34" charset="0"/>
                <a:cs typeface="Arial" pitchFamily="34" charset="0"/>
              </a:rPr>
              <a:t>	There are different countries involved that have different political systems, government structure, health systems, languages and educational systems. Working to coordinate efforts and information is sometimes difficult.</a:t>
            </a:r>
            <a:endParaRPr lang="en-US" sz="1300" i="1" dirty="0" smtClean="0">
              <a:effectLst/>
              <a:latin typeface="Arial" pitchFamily="34" charset="0"/>
              <a:cs typeface="Arial" pitchFamily="34" charset="0"/>
            </a:endParaRPr>
          </a:p>
          <a:p>
            <a:pPr marL="257141" indent="-257141" algn="just">
              <a:defRPr/>
            </a:pPr>
            <a:endParaRPr lang="en-US" sz="1300" b="1" dirty="0" smtClean="0">
              <a:effectLst/>
              <a:latin typeface="Arial" pitchFamily="34" charset="0"/>
              <a:cs typeface="Arial" pitchFamily="34" charset="0"/>
            </a:endParaRPr>
          </a:p>
          <a:p>
            <a:pPr marL="257141" indent="-257141" algn="just">
              <a:buFont typeface="Arial" pitchFamily="34" charset="0"/>
              <a:buChar char="•"/>
              <a:defRPr/>
            </a:pPr>
            <a:r>
              <a:rPr lang="en-US" sz="1300" b="1" dirty="0" smtClean="0">
                <a:effectLst/>
                <a:latin typeface="Arial" pitchFamily="34" charset="0"/>
                <a:cs typeface="Arial" pitchFamily="34" charset="0"/>
              </a:rPr>
              <a:t>Limited access to care</a:t>
            </a:r>
          </a:p>
          <a:p>
            <a:pPr algn="just">
              <a:defRPr/>
            </a:pPr>
            <a:endParaRPr lang="en-US" sz="1300" i="1" dirty="0" smtClean="0">
              <a:effectLst/>
              <a:latin typeface="Arial" pitchFamily="34" charset="0"/>
              <a:cs typeface="Arial" pitchFamily="34" charset="0"/>
            </a:endParaRPr>
          </a:p>
          <a:p>
            <a:pPr marL="257141" algn="just">
              <a:defRPr/>
            </a:pPr>
            <a:r>
              <a:rPr lang="en-US" sz="1300" i="1" dirty="0" smtClean="0">
                <a:effectLst/>
                <a:latin typeface="Arial" pitchFamily="34" charset="0"/>
                <a:cs typeface="Arial" pitchFamily="34" charset="0"/>
              </a:rPr>
              <a:t>Patient can't afford drugs so may buy other drugs on the other side… also [many] can't afford to travel to doctors or the waiting time to get an appointment/see a doctor is terrible; more doctors won't see Medicaid patients or patients with no insurance, so even basic care is difficult [to access</a:t>
            </a:r>
            <a:r>
              <a:rPr lang="en-US" sz="1300" i="1" dirty="0" smtClean="0">
                <a:effectLst/>
                <a:latin typeface="Arial" pitchFamily="34" charset="0"/>
                <a:cs typeface="Arial" pitchFamily="34" charset="0"/>
              </a:rPr>
              <a:t>]..</a:t>
            </a:r>
            <a:endParaRPr lang="en-US" sz="1300" i="1" dirty="0" smtClean="0">
              <a:effectLst/>
              <a:latin typeface="Arial" pitchFamily="34" charset="0"/>
              <a:cs typeface="Arial" pitchFamily="34" charset="0"/>
            </a:endParaRPr>
          </a:p>
          <a:p>
            <a:pPr algn="just">
              <a:defRPr/>
            </a:pPr>
            <a:endParaRPr lang="en-US" sz="1300" i="1" dirty="0" smtClean="0">
              <a:effectLst/>
              <a:latin typeface="Arial" pitchFamily="34" charset="0"/>
              <a:cs typeface="Arial" pitchFamily="34" charset="0"/>
            </a:endParaRPr>
          </a:p>
          <a:p>
            <a:pPr marL="257141" algn="just">
              <a:defRPr/>
            </a:pPr>
            <a:r>
              <a:rPr lang="en-US" sz="1300" i="1" dirty="0" smtClean="0">
                <a:effectLst/>
                <a:latin typeface="Arial" pitchFamily="34" charset="0"/>
                <a:cs typeface="Arial" pitchFamily="34" charset="0"/>
              </a:rPr>
              <a:t>Border physicians sometimes have to hospitalize patients to get them certain types of care (“working the system” by diagnosis), which is not cost-effective.</a:t>
            </a:r>
          </a:p>
          <a:p>
            <a:pPr algn="just">
              <a:defRPr/>
            </a:pPr>
            <a:endParaRPr lang="en-US" sz="1300" i="1" dirty="0" smtClean="0">
              <a:effectLst/>
              <a:latin typeface="Arial" pitchFamily="34" charset="0"/>
              <a:cs typeface="Arial" pitchFamily="34" charset="0"/>
            </a:endParaRPr>
          </a:p>
          <a:p>
            <a:pPr marL="257141" indent="-257141" algn="just">
              <a:buFont typeface="Arial" pitchFamily="34" charset="0"/>
              <a:buChar char="•"/>
              <a:defRPr/>
            </a:pPr>
            <a:r>
              <a:rPr lang="en-US" sz="1300" b="1" dirty="0" smtClean="0">
                <a:effectLst/>
                <a:latin typeface="Arial" pitchFamily="34" charset="0"/>
                <a:cs typeface="Arial" pitchFamily="34" charset="0"/>
              </a:rPr>
              <a:t>Limited access to the research literature</a:t>
            </a:r>
          </a:p>
          <a:p>
            <a:pPr marL="257141" indent="-257141" algn="just">
              <a:buFont typeface="Arial" pitchFamily="34" charset="0"/>
              <a:buChar char="•"/>
              <a:defRPr/>
            </a:pPr>
            <a:endParaRPr lang="en-US" sz="1300" b="1" dirty="0" smtClean="0">
              <a:effectLst/>
              <a:latin typeface="Arial" pitchFamily="34" charset="0"/>
              <a:cs typeface="Arial" pitchFamily="34" charset="0"/>
            </a:endParaRPr>
          </a:p>
          <a:p>
            <a:pPr marL="257141" indent="-257141" algn="just">
              <a:defRPr/>
            </a:pPr>
            <a:r>
              <a:rPr lang="en-US" sz="1300" i="1" dirty="0" smtClean="0">
                <a:effectLst/>
                <a:latin typeface="Arial" pitchFamily="34" charset="0"/>
                <a:cs typeface="Arial" pitchFamily="34" charset="0"/>
              </a:rPr>
              <a:t>	In some of the more rural communities there may be less access to published literature (there is no close by health sciences library).</a:t>
            </a:r>
          </a:p>
          <a:p>
            <a:pPr marL="257141" indent="-257141" algn="just">
              <a:buFont typeface="Arial" pitchFamily="34" charset="0"/>
              <a:buChar char="•"/>
              <a:defRPr/>
            </a:pPr>
            <a:endParaRPr lang="en-US" sz="1300" b="1" dirty="0" smtClean="0">
              <a:effectLst/>
              <a:latin typeface="Arial" pitchFamily="34" charset="0"/>
              <a:cs typeface="Arial" pitchFamily="34" charset="0"/>
            </a:endParaRPr>
          </a:p>
          <a:p>
            <a:pPr marL="257141" indent="-257141" algn="just">
              <a:buFont typeface="Arial" pitchFamily="34" charset="0"/>
              <a:buChar char="•"/>
              <a:defRPr/>
            </a:pPr>
            <a:r>
              <a:rPr lang="en-US" sz="1300" b="1" dirty="0" smtClean="0">
                <a:effectLst/>
                <a:latin typeface="Arial" pitchFamily="34" charset="0"/>
                <a:cs typeface="Arial" pitchFamily="34" charset="0"/>
              </a:rPr>
              <a:t>Availability of prescription medications in Mexico</a:t>
            </a:r>
          </a:p>
          <a:p>
            <a:pPr marL="257141" indent="-257141" algn="just">
              <a:buFont typeface="Arial" pitchFamily="34" charset="0"/>
              <a:buChar char="•"/>
              <a:defRPr/>
            </a:pPr>
            <a:endParaRPr lang="en-US" sz="1300" b="1" dirty="0" smtClean="0">
              <a:effectLst/>
              <a:latin typeface="Arial" pitchFamily="34" charset="0"/>
              <a:cs typeface="Arial" pitchFamily="34" charset="0"/>
            </a:endParaRPr>
          </a:p>
          <a:p>
            <a:pPr marL="257141" algn="just">
              <a:defRPr/>
            </a:pPr>
            <a:r>
              <a:rPr lang="en-US" sz="1300" i="1" dirty="0" smtClean="0">
                <a:effectLst/>
                <a:latin typeface="Arial" pitchFamily="34" charset="0"/>
                <a:cs typeface="Arial" pitchFamily="34" charset="0"/>
              </a:rPr>
              <a:t>We were taught the first thing you do in cellulitis is amoxicillin or Keflex. But… here that is not valid – you have to start with Bactrim… The incidence of MRSA is so high… They go to Mexico… you have to understand that they have stocks of Cipro in their house… So it is totally different Books do not teach you that. </a:t>
            </a:r>
            <a:r>
              <a:rPr lang="en-US" sz="1300" i="1" dirty="0" smtClean="0">
                <a:effectLst/>
                <a:latin typeface="Arial" pitchFamily="34" charset="0"/>
                <a:cs typeface="Arial" pitchFamily="34" charset="0"/>
              </a:rPr>
              <a:t>It’s border medicine. </a:t>
            </a:r>
            <a:r>
              <a:rPr lang="en-US" sz="1300" dirty="0" smtClean="0">
                <a:effectLst/>
                <a:latin typeface="Arial" pitchFamily="34" charset="0"/>
                <a:cs typeface="Arial" pitchFamily="34" charset="0"/>
              </a:rPr>
              <a:t>[Feb 2009 focus group]</a:t>
            </a:r>
          </a:p>
          <a:p>
            <a:pPr marL="257141" indent="-257141" algn="just">
              <a:buFont typeface="Arial" pitchFamily="34" charset="0"/>
              <a:buChar char="•"/>
              <a:defRPr/>
            </a:pPr>
            <a:endParaRPr lang="en-US" sz="1300" b="1" dirty="0" smtClean="0">
              <a:effectLst/>
              <a:latin typeface="Arial" pitchFamily="34" charset="0"/>
              <a:cs typeface="Arial" pitchFamily="34" charset="0"/>
            </a:endParaRPr>
          </a:p>
          <a:p>
            <a:pPr marL="257141" indent="-257141" algn="just">
              <a:buFont typeface="Arial" pitchFamily="34" charset="0"/>
              <a:buChar char="•"/>
              <a:defRPr/>
            </a:pPr>
            <a:r>
              <a:rPr lang="en-US" sz="1300" b="1" dirty="0" smtClean="0">
                <a:effectLst/>
                <a:latin typeface="Arial" pitchFamily="34" charset="0"/>
                <a:cs typeface="Arial" pitchFamily="34" charset="0"/>
              </a:rPr>
              <a:t>Importance of environmental health</a:t>
            </a:r>
          </a:p>
          <a:p>
            <a:pPr marL="514283" algn="just">
              <a:defRPr/>
            </a:pPr>
            <a:endParaRPr lang="en-US" sz="1300" dirty="0" smtClean="0">
              <a:effectLst/>
              <a:latin typeface="Arial" pitchFamily="34" charset="0"/>
              <a:cs typeface="Arial" pitchFamily="34" charset="0"/>
            </a:endParaRPr>
          </a:p>
          <a:p>
            <a:pPr marL="257141" algn="just">
              <a:defRPr/>
            </a:pPr>
            <a:r>
              <a:rPr lang="en-US" sz="1300" i="1" dirty="0" smtClean="0">
                <a:effectLst/>
                <a:latin typeface="Arial" pitchFamily="34" charset="0"/>
                <a:cs typeface="Arial" pitchFamily="34" charset="0"/>
              </a:rPr>
              <a:t>The frequency of birth defects in border communities leads to the question of whether they can be attributed to environmental factors. The funding to study this issue has been inadequate.</a:t>
            </a:r>
          </a:p>
          <a:p>
            <a:pPr algn="just">
              <a:defRPr/>
            </a:pPr>
            <a:endParaRPr lang="en-US" sz="1300" dirty="0" smtClean="0">
              <a:effectLst/>
              <a:latin typeface="Arial" pitchFamily="34" charset="0"/>
              <a:cs typeface="Arial" pitchFamily="34" charset="0"/>
            </a:endParaRPr>
          </a:p>
          <a:p>
            <a:pPr marL="257141" indent="-257141" algn="just">
              <a:buFont typeface="Arial" pitchFamily="34" charset="0"/>
              <a:buChar char="•"/>
              <a:defRPr/>
            </a:pPr>
            <a:r>
              <a:rPr lang="en-US" sz="1300" b="1" dirty="0" smtClean="0">
                <a:effectLst/>
                <a:latin typeface="Arial" pitchFamily="34" charset="0"/>
                <a:cs typeface="Arial" pitchFamily="34" charset="0"/>
              </a:rPr>
              <a:t>Common use of complementary/alternative therapies</a:t>
            </a:r>
          </a:p>
          <a:p>
            <a:pPr algn="just">
              <a:defRPr/>
            </a:pPr>
            <a:endParaRPr lang="en-US" sz="1300" dirty="0" smtClean="0">
              <a:effectLst/>
              <a:latin typeface="Arial" pitchFamily="34" charset="0"/>
              <a:cs typeface="Arial" pitchFamily="34" charset="0"/>
            </a:endParaRPr>
          </a:p>
          <a:p>
            <a:pPr marL="257141" algn="just">
              <a:defRPr/>
            </a:pPr>
            <a:r>
              <a:rPr lang="en-US" sz="1300" i="1" dirty="0" smtClean="0">
                <a:effectLst/>
                <a:latin typeface="Arial" pitchFamily="34" charset="0"/>
                <a:cs typeface="Arial" pitchFamily="34" charset="0"/>
              </a:rPr>
              <a:t>Patients use herbals/alternative therapies that are part of their culture instead of or in addition to prescribed medications (and despite possibilities of drug interactions).</a:t>
            </a:r>
          </a:p>
          <a:p>
            <a:pPr algn="just">
              <a:defRPr/>
            </a:pPr>
            <a:endParaRPr lang="en-US" sz="1300" dirty="0" smtClean="0">
              <a:effectLst/>
              <a:latin typeface="Arial" pitchFamily="34" charset="0"/>
              <a:cs typeface="Arial" pitchFamily="34" charset="0"/>
            </a:endParaRPr>
          </a:p>
          <a:p>
            <a:pPr marL="257141" indent="-257141" algn="just">
              <a:buFont typeface="Arial" pitchFamily="34" charset="0"/>
              <a:buChar char="•"/>
              <a:defRPr/>
            </a:pPr>
            <a:r>
              <a:rPr lang="en-US" sz="1300" b="1" dirty="0" smtClean="0">
                <a:effectLst/>
                <a:latin typeface="Arial" pitchFamily="34" charset="0"/>
                <a:cs typeface="Arial" pitchFamily="34" charset="0"/>
              </a:rPr>
              <a:t>Specific conditions</a:t>
            </a:r>
          </a:p>
          <a:p>
            <a:pPr algn="just">
              <a:defRPr/>
            </a:pPr>
            <a:endParaRPr lang="en-US" sz="1300" i="1" dirty="0" smtClean="0">
              <a:effectLst/>
              <a:latin typeface="Arial" pitchFamily="34" charset="0"/>
              <a:cs typeface="Arial" pitchFamily="34" charset="0"/>
            </a:endParaRPr>
          </a:p>
          <a:p>
            <a:pPr marL="257141" algn="just">
              <a:defRPr/>
            </a:pPr>
            <a:r>
              <a:rPr lang="en-US" sz="1300" i="1" dirty="0" smtClean="0">
                <a:effectLst/>
                <a:latin typeface="Arial" pitchFamily="34" charset="0"/>
                <a:cs typeface="Arial" pitchFamily="34" charset="0"/>
              </a:rPr>
              <a:t>Diabetes is probably more common along the border than anywhere else in [New Mexico] except for the Indian reservations.</a:t>
            </a:r>
          </a:p>
          <a:p>
            <a:pPr marL="514283" algn="just">
              <a:defRPr/>
            </a:pPr>
            <a:endParaRPr lang="en-US" sz="1300" i="1" dirty="0" smtClean="0">
              <a:effectLst/>
              <a:latin typeface="Arial" pitchFamily="34" charset="0"/>
              <a:cs typeface="Arial" pitchFamily="34" charset="0"/>
            </a:endParaRPr>
          </a:p>
        </p:txBody>
      </p:sp>
      <p:sp>
        <p:nvSpPr>
          <p:cNvPr id="53" name="TextBox 52"/>
          <p:cNvSpPr txBox="1"/>
          <p:nvPr/>
        </p:nvSpPr>
        <p:spPr>
          <a:xfrm>
            <a:off x="22021800" y="8077200"/>
            <a:ext cx="3657600" cy="2304463"/>
          </a:xfrm>
          <a:prstGeom prst="rect">
            <a:avLst/>
          </a:prstGeom>
          <a:noFill/>
        </p:spPr>
        <p:txBody>
          <a:bodyPr wrap="square" lIns="102857" tIns="51428" rIns="102857" bIns="51428" rtlCol="0">
            <a:spAutoFit/>
          </a:bodyPr>
          <a:lstStyle/>
          <a:p>
            <a:pPr algn="just">
              <a:defRPr/>
            </a:pPr>
            <a:r>
              <a:rPr lang="en-US" sz="1300" b="1" dirty="0" smtClean="0">
                <a:solidFill>
                  <a:srgbClr val="FF6600"/>
                </a:solidFill>
                <a:effectLst/>
                <a:latin typeface="Arial" charset="0"/>
                <a:cs typeface="Arial" charset="0"/>
              </a:rPr>
              <a:t>EBP LEARNING NEEDS: PRIORITY AREAS</a:t>
            </a:r>
          </a:p>
          <a:p>
            <a:pPr algn="just">
              <a:buFont typeface="Arial" pitchFamily="34" charset="0"/>
              <a:buChar char="•"/>
              <a:defRPr/>
            </a:pPr>
            <a:endParaRPr lang="en-US" sz="1300" dirty="0" smtClean="0">
              <a:effectLst/>
              <a:latin typeface="Arial" pitchFamily="34" charset="0"/>
              <a:cs typeface="Arial" pitchFamily="34" charset="0"/>
            </a:endParaRPr>
          </a:p>
          <a:p>
            <a:pPr marL="257141" indent="-257141" algn="just">
              <a:buFont typeface="Arial" pitchFamily="34" charset="0"/>
              <a:buChar char="•"/>
              <a:defRPr/>
            </a:pPr>
            <a:r>
              <a:rPr lang="en-US" sz="1300" b="1" dirty="0" smtClean="0">
                <a:effectLst/>
                <a:latin typeface="Arial" pitchFamily="34" charset="0"/>
                <a:cs typeface="Arial" pitchFamily="34" charset="0"/>
              </a:rPr>
              <a:t>PICO format </a:t>
            </a:r>
            <a:r>
              <a:rPr lang="en-US" sz="1300" dirty="0" smtClean="0">
                <a:effectLst/>
                <a:latin typeface="Arial" pitchFamily="34" charset="0"/>
                <a:cs typeface="Arial" pitchFamily="34" charset="0"/>
              </a:rPr>
              <a:t>for formulating search-able questions</a:t>
            </a:r>
          </a:p>
          <a:p>
            <a:pPr algn="just">
              <a:defRPr/>
            </a:pPr>
            <a:endParaRPr lang="en-US" sz="1300" dirty="0" smtClean="0">
              <a:effectLst/>
              <a:latin typeface="Arial" pitchFamily="34" charset="0"/>
              <a:cs typeface="Arial" pitchFamily="34" charset="0"/>
            </a:endParaRPr>
          </a:p>
          <a:p>
            <a:pPr marL="257141" indent="-257141" algn="just">
              <a:buFont typeface="Arial" pitchFamily="34" charset="0"/>
              <a:buChar char="•"/>
              <a:defRPr/>
            </a:pPr>
            <a:r>
              <a:rPr lang="en-US" sz="1300" b="1" dirty="0" smtClean="0">
                <a:effectLst/>
                <a:latin typeface="Arial" pitchFamily="34" charset="0"/>
                <a:cs typeface="Arial" pitchFamily="34" charset="0"/>
              </a:rPr>
              <a:t>Searching</a:t>
            </a:r>
            <a:r>
              <a:rPr lang="en-US" sz="1300" dirty="0" smtClean="0">
                <a:effectLst/>
                <a:latin typeface="Arial" pitchFamily="34" charset="0"/>
                <a:cs typeface="Arial" pitchFamily="34" charset="0"/>
              </a:rPr>
              <a:t> the literature effectively</a:t>
            </a:r>
          </a:p>
          <a:p>
            <a:pPr algn="just">
              <a:defRPr/>
            </a:pPr>
            <a:endParaRPr lang="en-US" sz="1300" dirty="0" smtClean="0">
              <a:effectLst/>
              <a:latin typeface="Arial" pitchFamily="34" charset="0"/>
              <a:cs typeface="Arial" pitchFamily="34" charset="0"/>
            </a:endParaRPr>
          </a:p>
          <a:p>
            <a:pPr marL="257141" indent="-257141" algn="just">
              <a:buFont typeface="Arial" pitchFamily="34" charset="0"/>
              <a:buChar char="•"/>
              <a:defRPr/>
            </a:pPr>
            <a:r>
              <a:rPr lang="en-US" sz="1300" dirty="0" smtClean="0">
                <a:effectLst/>
                <a:latin typeface="Arial" pitchFamily="34" charset="0"/>
                <a:cs typeface="Arial" pitchFamily="34" charset="0"/>
              </a:rPr>
              <a:t>Options for </a:t>
            </a:r>
            <a:r>
              <a:rPr lang="en-US" sz="1300" b="1" dirty="0" smtClean="0">
                <a:effectLst/>
                <a:latin typeface="Arial" pitchFamily="34" charset="0"/>
                <a:cs typeface="Arial" pitchFamily="34" charset="0"/>
              </a:rPr>
              <a:t>obtaining articles</a:t>
            </a:r>
          </a:p>
          <a:p>
            <a:pPr algn="just">
              <a:defRPr/>
            </a:pPr>
            <a:endParaRPr lang="en-US" sz="1300" dirty="0" smtClean="0">
              <a:solidFill>
                <a:srgbClr val="FF0000"/>
              </a:solidFill>
              <a:effectLst/>
              <a:latin typeface="Arial" pitchFamily="34" charset="0"/>
              <a:cs typeface="Arial" pitchFamily="34" charset="0"/>
            </a:endParaRPr>
          </a:p>
          <a:p>
            <a:pPr algn="just">
              <a:defRPr/>
            </a:pPr>
            <a:endParaRPr lang="en-US" sz="1300" dirty="0">
              <a:solidFill>
                <a:srgbClr val="FF0000"/>
              </a:solidFill>
              <a:effectLst/>
              <a:latin typeface="Arial" pitchFamily="34" charset="0"/>
              <a:cs typeface="Arial" pitchFamily="34" charset="0"/>
            </a:endParaRPr>
          </a:p>
          <a:p>
            <a:pPr algn="just">
              <a:defRPr/>
            </a:pPr>
            <a:endParaRPr lang="en-US" sz="1300" dirty="0" smtClean="0">
              <a:effectLst/>
              <a:latin typeface="Arial" pitchFamily="34" charset="0"/>
              <a:cs typeface="Arial" pitchFamily="34" charset="0"/>
            </a:endParaRPr>
          </a:p>
        </p:txBody>
      </p:sp>
      <p:sp>
        <p:nvSpPr>
          <p:cNvPr id="21" name="TextBox 20"/>
          <p:cNvSpPr txBox="1"/>
          <p:nvPr/>
        </p:nvSpPr>
        <p:spPr>
          <a:xfrm>
            <a:off x="685800" y="3581400"/>
            <a:ext cx="6934200" cy="11022234"/>
          </a:xfrm>
          <a:prstGeom prst="rect">
            <a:avLst/>
          </a:prstGeom>
          <a:noFill/>
        </p:spPr>
        <p:txBody>
          <a:bodyPr wrap="square" lIns="102857" tIns="51428" rIns="102857" bIns="51428" rtlCol="0">
            <a:spAutoFit/>
          </a:bodyPr>
          <a:lstStyle/>
          <a:p>
            <a:pPr algn="just">
              <a:lnSpc>
                <a:spcPct val="150000"/>
              </a:lnSpc>
              <a:defRPr/>
            </a:pPr>
            <a:r>
              <a:rPr lang="en-US" sz="1300" b="1" dirty="0" smtClean="0">
                <a:solidFill>
                  <a:srgbClr val="FF6600"/>
                </a:solidFill>
                <a:effectLst/>
                <a:latin typeface="Arial" pitchFamily="34" charset="0"/>
                <a:cs typeface="Arial" pitchFamily="34" charset="0"/>
              </a:rPr>
              <a:t>INTRODUCTION</a:t>
            </a:r>
          </a:p>
          <a:p>
            <a:pPr algn="just">
              <a:lnSpc>
                <a:spcPct val="150000"/>
              </a:lnSpc>
              <a:defRPr/>
            </a:pPr>
            <a:r>
              <a:rPr lang="en-US" sz="1300" dirty="0" smtClean="0">
                <a:effectLst/>
                <a:latin typeface="Arial" pitchFamily="34" charset="0"/>
                <a:cs typeface="Arial" pitchFamily="34" charset="0"/>
              </a:rPr>
              <a:t>This poster describes the formation and early work of the Frontera Collaboration, a partnership of health sciences libraries in US-Mexico border </a:t>
            </a:r>
            <a:r>
              <a:rPr lang="en-US" sz="1300" dirty="0" smtClean="0">
                <a:effectLst/>
                <a:latin typeface="Arial" pitchFamily="34" charset="0"/>
                <a:cs typeface="Arial" pitchFamily="34" charset="0"/>
              </a:rPr>
              <a:t>states, with specific focus on Arizona. </a:t>
            </a:r>
            <a:r>
              <a:rPr lang="en-US" sz="1300" dirty="0" smtClean="0">
                <a:effectLst/>
                <a:latin typeface="Arial" pitchFamily="34" charset="0"/>
                <a:cs typeface="Arial" pitchFamily="34" charset="0"/>
              </a:rPr>
              <a:t>The goal of the </a:t>
            </a:r>
            <a:r>
              <a:rPr lang="en-US" sz="1300" dirty="0" smtClean="0">
                <a:effectLst/>
                <a:latin typeface="Arial" pitchFamily="34" charset="0"/>
                <a:cs typeface="Arial" pitchFamily="34" charset="0"/>
              </a:rPr>
              <a:t>Collaboration </a:t>
            </a:r>
            <a:r>
              <a:rPr lang="en-US" sz="1300" dirty="0" smtClean="0">
                <a:effectLst/>
                <a:latin typeface="Arial" pitchFamily="34" charset="0"/>
                <a:cs typeface="Arial" pitchFamily="34" charset="0"/>
              </a:rPr>
              <a:t>is to increase cooperative efforts among health sciences libraries aimed at improving clinical care and public health in the border region. Sponsored by the National Network of Libraries of Medicine (NN/LM) for an initial 18-month period of performance, the Frontera Collaboration libraries share three objectives:</a:t>
            </a:r>
          </a:p>
          <a:p>
            <a:pPr marL="321426" indent="-321426" algn="just">
              <a:lnSpc>
                <a:spcPct val="150000"/>
              </a:lnSpc>
              <a:buAutoNum type="arabicParenBoth"/>
              <a:defRPr/>
            </a:pPr>
            <a:r>
              <a:rPr lang="en-US" sz="1300" dirty="0" smtClean="0">
                <a:effectLst/>
                <a:latin typeface="Arial" pitchFamily="34" charset="0"/>
                <a:cs typeface="Arial" pitchFamily="34" charset="0"/>
              </a:rPr>
              <a:t>Conduct </a:t>
            </a:r>
            <a:r>
              <a:rPr lang="en-US" sz="1300" b="1" dirty="0" smtClean="0">
                <a:effectLst/>
                <a:latin typeface="Arial" pitchFamily="34" charset="0"/>
                <a:cs typeface="Arial" pitchFamily="34" charset="0"/>
              </a:rPr>
              <a:t>assessments of needs and resources </a:t>
            </a:r>
            <a:r>
              <a:rPr lang="en-US" sz="1300" dirty="0" smtClean="0">
                <a:effectLst/>
                <a:latin typeface="Arial" pitchFamily="34" charset="0"/>
                <a:cs typeface="Arial" pitchFamily="34" charset="0"/>
              </a:rPr>
              <a:t>related to promoting evidence-based practice in the border region; </a:t>
            </a:r>
          </a:p>
          <a:p>
            <a:pPr marL="257141" indent="-257141" algn="just">
              <a:lnSpc>
                <a:spcPct val="150000"/>
              </a:lnSpc>
              <a:buAutoNum type="arabicParenBoth"/>
              <a:defRPr/>
            </a:pPr>
            <a:r>
              <a:rPr lang="en-US" sz="1300" dirty="0" smtClean="0">
                <a:effectLst/>
                <a:latin typeface="Arial" pitchFamily="34" charset="0"/>
                <a:cs typeface="Arial" pitchFamily="34" charset="0"/>
              </a:rPr>
              <a:t> Develop a </a:t>
            </a:r>
            <a:r>
              <a:rPr lang="en-US" sz="1300" b="1" dirty="0" smtClean="0">
                <a:effectLst/>
                <a:latin typeface="Arial" pitchFamily="34" charset="0"/>
                <a:cs typeface="Arial" pitchFamily="34" charset="0"/>
              </a:rPr>
              <a:t>strategic plan </a:t>
            </a:r>
            <a:r>
              <a:rPr lang="en-US" sz="1300" dirty="0" smtClean="0">
                <a:effectLst/>
                <a:latin typeface="Arial" pitchFamily="34" charset="0"/>
                <a:cs typeface="Arial" pitchFamily="34" charset="0"/>
              </a:rPr>
              <a:t>for continued collaboration in the 2011-2014 timeframe; </a:t>
            </a:r>
          </a:p>
          <a:p>
            <a:pPr marL="321426" indent="-321426" algn="just">
              <a:lnSpc>
                <a:spcPct val="150000"/>
              </a:lnSpc>
              <a:defRPr/>
            </a:pPr>
            <a:r>
              <a:rPr lang="en-US" sz="1300" dirty="0" smtClean="0">
                <a:effectLst/>
                <a:latin typeface="Arial" pitchFamily="34" charset="0"/>
                <a:cs typeface="Arial" pitchFamily="34" charset="0"/>
              </a:rPr>
              <a:t>(3)  Conduct a limited number of </a:t>
            </a:r>
            <a:r>
              <a:rPr lang="en-US" sz="1300" b="1" dirty="0" smtClean="0">
                <a:effectLst/>
                <a:latin typeface="Arial" pitchFamily="34" charset="0"/>
                <a:cs typeface="Arial" pitchFamily="34" charset="0"/>
              </a:rPr>
              <a:t>outreach activities </a:t>
            </a:r>
            <a:r>
              <a:rPr lang="en-US" sz="1300" dirty="0" smtClean="0">
                <a:effectLst/>
                <a:latin typeface="Arial" pitchFamily="34" charset="0"/>
                <a:cs typeface="Arial" pitchFamily="34" charset="0"/>
              </a:rPr>
              <a:t>aimed at border clinicians and public health workers, including conference exhibits and pilot training events that rely on collaboratively developed instructional resources.</a:t>
            </a:r>
          </a:p>
          <a:p>
            <a:pPr algn="just">
              <a:lnSpc>
                <a:spcPct val="150000"/>
              </a:lnSpc>
              <a:defRPr/>
            </a:pPr>
            <a:r>
              <a:rPr lang="en-US" sz="1300" dirty="0" smtClean="0">
                <a:effectLst/>
                <a:latin typeface="Arial" pitchFamily="34" charset="0"/>
                <a:cs typeface="Arial" pitchFamily="34" charset="0"/>
              </a:rPr>
              <a:t>E</a:t>
            </a:r>
            <a:r>
              <a:rPr lang="en-US" sz="1300" dirty="0" smtClean="0">
                <a:effectLst/>
                <a:latin typeface="Arial" pitchFamily="34" charset="0"/>
                <a:cs typeface="Arial" pitchFamily="34" charset="0"/>
              </a:rPr>
              <a:t>ach </a:t>
            </a:r>
            <a:r>
              <a:rPr lang="en-US" sz="1300" dirty="0" smtClean="0">
                <a:effectLst/>
                <a:latin typeface="Arial" pitchFamily="34" charset="0"/>
                <a:cs typeface="Arial" pitchFamily="34" charset="0"/>
              </a:rPr>
              <a:t>participating member also follows a “local activity plan” for reaching out to clinicians and/or public health personnel in specific communities in the US-Mexico border region</a:t>
            </a:r>
            <a:r>
              <a:rPr lang="en-US" sz="1300" dirty="0" smtClean="0">
                <a:effectLst/>
                <a:latin typeface="Arial" pitchFamily="34" charset="0"/>
                <a:cs typeface="Arial" pitchFamily="34" charset="0"/>
              </a:rPr>
              <a:t>.</a:t>
            </a:r>
            <a:endParaRPr lang="en-US" sz="1300" dirty="0" smtClean="0">
              <a:effectLst/>
              <a:latin typeface="Arial" pitchFamily="34" charset="0"/>
              <a:cs typeface="Arial" pitchFamily="34" charset="0"/>
            </a:endParaRPr>
          </a:p>
          <a:p>
            <a:pPr algn="just">
              <a:lnSpc>
                <a:spcPct val="150000"/>
              </a:lnSpc>
              <a:defRPr/>
            </a:pPr>
            <a:r>
              <a:rPr lang="en-US" sz="1300" b="1" dirty="0" smtClean="0">
                <a:solidFill>
                  <a:srgbClr val="FF6600"/>
                </a:solidFill>
                <a:effectLst/>
                <a:latin typeface="Arial" pitchFamily="34" charset="0"/>
                <a:cs typeface="Arial" pitchFamily="34" charset="0"/>
              </a:rPr>
              <a:t>METHODS</a:t>
            </a:r>
          </a:p>
          <a:p>
            <a:pPr algn="just">
              <a:lnSpc>
                <a:spcPct val="150000"/>
              </a:lnSpc>
              <a:defRPr/>
            </a:pPr>
            <a:r>
              <a:rPr lang="en-US" sz="1300" dirty="0" smtClean="0">
                <a:effectLst/>
                <a:latin typeface="Arial" pitchFamily="34" charset="0"/>
                <a:cs typeface="Arial" pitchFamily="34" charset="0"/>
              </a:rPr>
              <a:t>The early work of the Frontera Collaboration focused on conducting an assessment of needs and resources related to evidence-based practice among border clinicians and public health personnel. As part of this assessment, Frontera Collaboration participants assessed the learning needs of clinicians and public health </a:t>
            </a:r>
            <a:r>
              <a:rPr lang="en-US" sz="1300" dirty="0" smtClean="0">
                <a:effectLst/>
                <a:latin typeface="Arial" pitchFamily="34" charset="0"/>
                <a:cs typeface="Arial" pitchFamily="34" charset="0"/>
              </a:rPr>
              <a:t>personnel. through </a:t>
            </a:r>
            <a:r>
              <a:rPr lang="en-US" sz="1300" dirty="0" smtClean="0">
                <a:effectLst/>
                <a:latin typeface="Arial" pitchFamily="34" charset="0"/>
                <a:cs typeface="Arial" pitchFamily="34" charset="0"/>
              </a:rPr>
              <a:t>an online survey and interviews with key informants. The Frontera Collaboration </a:t>
            </a:r>
            <a:r>
              <a:rPr lang="en-US" sz="1300" dirty="0" smtClean="0">
                <a:effectLst/>
                <a:latin typeface="Arial" pitchFamily="34" charset="0"/>
                <a:cs typeface="Arial" pitchFamily="34" charset="0"/>
              </a:rPr>
              <a:t>also developed </a:t>
            </a:r>
            <a:r>
              <a:rPr lang="en-US" sz="1300" dirty="0" smtClean="0">
                <a:effectLst/>
                <a:latin typeface="Arial" pitchFamily="34" charset="0"/>
                <a:cs typeface="Arial" pitchFamily="34" charset="0"/>
              </a:rPr>
              <a:t>asset maps that </a:t>
            </a:r>
            <a:r>
              <a:rPr lang="en-US" sz="1300" dirty="0" smtClean="0">
                <a:effectLst/>
                <a:latin typeface="Arial" pitchFamily="34" charset="0"/>
                <a:cs typeface="Arial" pitchFamily="34" charset="0"/>
              </a:rPr>
              <a:t>serve </a:t>
            </a:r>
            <a:r>
              <a:rPr lang="en-US" sz="1300" dirty="0" smtClean="0">
                <a:effectLst/>
                <a:latin typeface="Arial" pitchFamily="34" charset="0"/>
                <a:cs typeface="Arial" pitchFamily="34" charset="0"/>
              </a:rPr>
              <a:t>as an inventory of information resources and services available to clinicians and public health personnel in border communities.</a:t>
            </a:r>
          </a:p>
          <a:p>
            <a:pPr algn="just">
              <a:lnSpc>
                <a:spcPct val="150000"/>
              </a:lnSpc>
              <a:defRPr/>
            </a:pPr>
            <a:endParaRPr lang="en-US" sz="1300" dirty="0" smtClean="0">
              <a:effectLst/>
              <a:latin typeface="Arial" pitchFamily="34" charset="0"/>
              <a:cs typeface="Arial" pitchFamily="34" charset="0"/>
            </a:endParaRPr>
          </a:p>
          <a:p>
            <a:pPr algn="just">
              <a:lnSpc>
                <a:spcPct val="150000"/>
              </a:lnSpc>
              <a:defRPr/>
            </a:pPr>
            <a:r>
              <a:rPr lang="en-US" sz="1300" b="1" dirty="0" smtClean="0">
                <a:solidFill>
                  <a:srgbClr val="FF6600"/>
                </a:solidFill>
                <a:effectLst/>
                <a:latin typeface="Arial" pitchFamily="34" charset="0"/>
                <a:cs typeface="Arial" pitchFamily="34" charset="0"/>
              </a:rPr>
              <a:t>FINDINGS</a:t>
            </a:r>
          </a:p>
          <a:p>
            <a:pPr algn="just">
              <a:lnSpc>
                <a:spcPct val="150000"/>
              </a:lnSpc>
              <a:defRPr/>
            </a:pPr>
            <a:r>
              <a:rPr lang="en-US" sz="1300" dirty="0" smtClean="0">
                <a:effectLst/>
                <a:latin typeface="Arial" pitchFamily="34" charset="0"/>
                <a:cs typeface="Arial" pitchFamily="34" charset="0"/>
              </a:rPr>
              <a:t>Findings are now informing the collaborative development of instructional materials to be used in pilot training events for clinicians and public health personnel. These instructional materials will emphasize the priority areas identified in the learning needs assessments and point to the information resources and services specified in the asset maps.</a:t>
            </a:r>
          </a:p>
          <a:p>
            <a:pPr algn="just">
              <a:lnSpc>
                <a:spcPct val="150000"/>
              </a:lnSpc>
              <a:defRPr/>
            </a:pPr>
            <a:endParaRPr lang="en-US" sz="1300" dirty="0" smtClean="0">
              <a:effectLst/>
              <a:latin typeface="Arial" pitchFamily="34" charset="0"/>
              <a:cs typeface="Arial" pitchFamily="34" charset="0"/>
            </a:endParaRPr>
          </a:p>
          <a:p>
            <a:pPr algn="just">
              <a:lnSpc>
                <a:spcPct val="150000"/>
              </a:lnSpc>
              <a:defRPr/>
            </a:pPr>
            <a:r>
              <a:rPr lang="en-US" sz="1300" b="1" dirty="0" smtClean="0">
                <a:solidFill>
                  <a:srgbClr val="FF6600"/>
                </a:solidFill>
                <a:effectLst/>
                <a:latin typeface="Arial" pitchFamily="34" charset="0"/>
                <a:cs typeface="Arial" pitchFamily="34" charset="0"/>
              </a:rPr>
              <a:t>CONCLUSION</a:t>
            </a:r>
          </a:p>
          <a:p>
            <a:pPr algn="just">
              <a:lnSpc>
                <a:spcPct val="150000"/>
              </a:lnSpc>
              <a:defRPr/>
            </a:pPr>
            <a:r>
              <a:rPr lang="en-US" sz="1300" dirty="0" smtClean="0">
                <a:effectLst/>
                <a:latin typeface="Arial" pitchFamily="34" charset="0"/>
                <a:cs typeface="Arial" pitchFamily="34" charset="0"/>
              </a:rPr>
              <a:t>The Frontera Collaboration brings together NN/LM members in US-Mexico border states to promote evidence-based practice among clinicians and public health personnel in the border region. </a:t>
            </a:r>
            <a:r>
              <a:rPr lang="en-US" sz="1300" dirty="0" smtClean="0">
                <a:effectLst/>
                <a:latin typeface="Arial" pitchFamily="34" charset="0"/>
                <a:cs typeface="Arial" pitchFamily="34" charset="0"/>
              </a:rPr>
              <a:t>This collaboration is extending the work of the HRSA-sponsored Consortium of US-Mexico Border Centers of Excellence, begun in 2000. </a:t>
            </a:r>
          </a:p>
          <a:p>
            <a:pPr algn="just"/>
            <a:endParaRPr lang="en-US" b="1" dirty="0"/>
          </a:p>
        </p:txBody>
      </p:sp>
      <p:sp>
        <p:nvSpPr>
          <p:cNvPr id="31" name="TextBox 30"/>
          <p:cNvSpPr txBox="1"/>
          <p:nvPr/>
        </p:nvSpPr>
        <p:spPr>
          <a:xfrm>
            <a:off x="8458200" y="2286000"/>
            <a:ext cx="18973800" cy="1211856"/>
          </a:xfrm>
          <a:prstGeom prst="rect">
            <a:avLst/>
          </a:prstGeom>
          <a:noFill/>
        </p:spPr>
        <p:txBody>
          <a:bodyPr wrap="square" lIns="102857" tIns="51428" rIns="102857" bIns="51428" rtlCol="0">
            <a:spAutoFit/>
          </a:bodyPr>
          <a:lstStyle/>
          <a:p>
            <a:pPr algn="ctr"/>
            <a:r>
              <a:rPr lang="en-US" sz="1800" b="1" dirty="0" smtClean="0">
                <a:effectLst/>
                <a:latin typeface="Calibri" pitchFamily="34" charset="0"/>
                <a:cs typeface="Arial" charset="0"/>
              </a:rPr>
              <a:t>Brooke </a:t>
            </a:r>
            <a:r>
              <a:rPr lang="en-US" sz="1800" b="1" dirty="0" smtClean="0">
                <a:effectLst/>
                <a:latin typeface="Calibri" pitchFamily="34" charset="0"/>
                <a:cs typeface="Arial" charset="0"/>
              </a:rPr>
              <a:t>L Billman</a:t>
            </a:r>
            <a:r>
              <a:rPr lang="en-US" sz="1800" dirty="0" smtClean="0">
                <a:effectLst/>
                <a:latin typeface="Calibri" pitchFamily="34" charset="0"/>
                <a:cs typeface="Arial" charset="0"/>
              </a:rPr>
              <a:t>, </a:t>
            </a:r>
            <a:r>
              <a:rPr lang="en-US" sz="1800" b="1" dirty="0" smtClean="0">
                <a:effectLst/>
                <a:latin typeface="Calibri" pitchFamily="34" charset="0"/>
                <a:cs typeface="Arial" charset="0"/>
              </a:rPr>
              <a:t>Annabelle Nu</a:t>
            </a:r>
            <a:r>
              <a:rPr lang="en-US" sz="1800" b="1" dirty="0" smtClean="0">
                <a:effectLst/>
                <a:latin typeface="Calibri" pitchFamily="34" charset="0"/>
                <a:cs typeface="Arial" pitchFamily="34" charset="0"/>
              </a:rPr>
              <a:t>ñ</a:t>
            </a:r>
            <a:r>
              <a:rPr lang="en-US" sz="1800" b="1" dirty="0" smtClean="0">
                <a:effectLst/>
                <a:latin typeface="Calibri" pitchFamily="34" charset="0"/>
                <a:cs typeface="Arial" charset="0"/>
              </a:rPr>
              <a:t>ez</a:t>
            </a:r>
            <a:r>
              <a:rPr lang="en-US" sz="1800" dirty="0" smtClean="0">
                <a:effectLst/>
                <a:latin typeface="Calibri" pitchFamily="34" charset="0"/>
                <a:cs typeface="Arial" charset="0"/>
              </a:rPr>
              <a:t>,  </a:t>
            </a:r>
            <a:r>
              <a:rPr lang="en-US" sz="1800" b="1" dirty="0" smtClean="0">
                <a:effectLst/>
                <a:latin typeface="Calibri" pitchFamily="34" charset="0"/>
                <a:cs typeface="Arial" charset="0"/>
              </a:rPr>
              <a:t>Yamila El-Khayat</a:t>
            </a:r>
            <a:r>
              <a:rPr lang="en-US" sz="1800" dirty="0" smtClean="0">
                <a:effectLst/>
                <a:latin typeface="Calibri" pitchFamily="34" charset="0"/>
                <a:cs typeface="Arial" charset="0"/>
              </a:rPr>
              <a:t>, </a:t>
            </a:r>
            <a:r>
              <a:rPr lang="en-US" sz="1800" b="1" dirty="0" smtClean="0">
                <a:effectLst/>
                <a:latin typeface="Calibri" pitchFamily="34" charset="0"/>
                <a:cs typeface="Arial" charset="0"/>
              </a:rPr>
              <a:t>Jeanette </a:t>
            </a:r>
            <a:r>
              <a:rPr lang="en-US" sz="1800" b="1" dirty="0" smtClean="0">
                <a:effectLst/>
                <a:latin typeface="Calibri" pitchFamily="34" charset="0"/>
                <a:cs typeface="Arial" charset="0"/>
              </a:rPr>
              <a:t>Ryan, </a:t>
            </a:r>
            <a:r>
              <a:rPr lang="en-US" sz="1800" dirty="0" smtClean="0">
                <a:effectLst/>
                <a:latin typeface="Calibri" pitchFamily="34" charset="0"/>
                <a:cs typeface="Arial" charset="0"/>
              </a:rPr>
              <a:t>University </a:t>
            </a:r>
            <a:r>
              <a:rPr lang="en-US" sz="1800" dirty="0" smtClean="0">
                <a:effectLst/>
                <a:latin typeface="Calibri" pitchFamily="34" charset="0"/>
                <a:cs typeface="Arial" charset="0"/>
              </a:rPr>
              <a:t>of </a:t>
            </a:r>
            <a:r>
              <a:rPr lang="en-US" sz="1800" dirty="0" smtClean="0">
                <a:effectLst/>
                <a:latin typeface="Calibri" pitchFamily="34" charset="0"/>
                <a:cs typeface="Arial" charset="0"/>
              </a:rPr>
              <a:t>Arizona  |  </a:t>
            </a:r>
            <a:r>
              <a:rPr lang="en-US" sz="1800" b="1" dirty="0" smtClean="0">
                <a:effectLst/>
                <a:latin typeface="Calibri" pitchFamily="34" charset="0"/>
                <a:cs typeface="Arial" charset="0"/>
              </a:rPr>
              <a:t>Keith </a:t>
            </a:r>
            <a:r>
              <a:rPr lang="en-US" sz="1800" b="1" dirty="0" smtClean="0">
                <a:effectLst/>
                <a:latin typeface="Calibri" pitchFamily="34" charset="0"/>
                <a:cs typeface="Arial" charset="0"/>
              </a:rPr>
              <a:t>Cogdill</a:t>
            </a:r>
            <a:r>
              <a:rPr lang="en-US" sz="1800" b="1" dirty="0" smtClean="0">
                <a:effectLst/>
                <a:latin typeface="Calibri" pitchFamily="34" charset="0"/>
                <a:cs typeface="Arial" charset="0"/>
              </a:rPr>
              <a:t>, Kathleen Carter, Graciela </a:t>
            </a:r>
            <a:r>
              <a:rPr lang="en-US" sz="1800" b="1" dirty="0" smtClean="0">
                <a:effectLst/>
                <a:latin typeface="Calibri" pitchFamily="34" charset="0"/>
                <a:cs typeface="Arial" charset="0"/>
              </a:rPr>
              <a:t>Reyna; </a:t>
            </a:r>
            <a:r>
              <a:rPr lang="en-US" sz="1800" dirty="0" smtClean="0">
                <a:effectLst/>
                <a:latin typeface="Calibri" pitchFamily="34" charset="0"/>
                <a:cs typeface="Arial" charset="0"/>
              </a:rPr>
              <a:t>University </a:t>
            </a:r>
            <a:r>
              <a:rPr lang="en-US" sz="1800" dirty="0" smtClean="0">
                <a:effectLst/>
                <a:latin typeface="Calibri" pitchFamily="34" charset="0"/>
                <a:cs typeface="Arial" charset="0"/>
              </a:rPr>
              <a:t>of Texas Health Science Center at San Antonio </a:t>
            </a:r>
          </a:p>
          <a:p>
            <a:pPr algn="ctr"/>
            <a:r>
              <a:rPr lang="en-US" sz="1800" b="1" dirty="0" smtClean="0">
                <a:effectLst/>
                <a:latin typeface="Calibri" pitchFamily="34" charset="0"/>
                <a:cs typeface="Arial" charset="0"/>
              </a:rPr>
              <a:t>Lorely </a:t>
            </a:r>
            <a:r>
              <a:rPr lang="en-US" sz="1800" b="1" dirty="0" smtClean="0">
                <a:effectLst/>
                <a:latin typeface="Calibri" pitchFamily="34" charset="0"/>
                <a:cs typeface="Arial" charset="0"/>
              </a:rPr>
              <a:t>Ambriz; </a:t>
            </a:r>
            <a:r>
              <a:rPr lang="en-US" sz="1800" dirty="0" smtClean="0">
                <a:effectLst/>
                <a:latin typeface="Calibri" pitchFamily="34" charset="0"/>
                <a:cs typeface="Arial" charset="0"/>
              </a:rPr>
              <a:t>Pan </a:t>
            </a:r>
            <a:r>
              <a:rPr lang="en-US" sz="1800" dirty="0" smtClean="0">
                <a:effectLst/>
                <a:latin typeface="Calibri" pitchFamily="34" charset="0"/>
                <a:cs typeface="Arial" charset="0"/>
              </a:rPr>
              <a:t>American Health Organization United States-Mexico Border </a:t>
            </a:r>
            <a:r>
              <a:rPr lang="en-US" sz="1800" dirty="0" smtClean="0">
                <a:effectLst/>
                <a:latin typeface="Calibri" pitchFamily="34" charset="0"/>
                <a:cs typeface="Arial" charset="0"/>
              </a:rPr>
              <a:t>Office  |  </a:t>
            </a:r>
            <a:r>
              <a:rPr lang="en-US" sz="1800" b="1" dirty="0" smtClean="0">
                <a:effectLst/>
                <a:latin typeface="Calibri" pitchFamily="34" charset="0"/>
                <a:cs typeface="Arial" charset="0"/>
              </a:rPr>
              <a:t>Barbara </a:t>
            </a:r>
            <a:r>
              <a:rPr lang="en-US" sz="1800" b="1" dirty="0" smtClean="0">
                <a:effectLst/>
                <a:latin typeface="Calibri" pitchFamily="34" charset="0"/>
                <a:cs typeface="Arial" charset="0"/>
              </a:rPr>
              <a:t>Nail-</a:t>
            </a:r>
            <a:r>
              <a:rPr lang="en-US" sz="1800" b="1" dirty="0" smtClean="0">
                <a:effectLst/>
                <a:latin typeface="Calibri" pitchFamily="34" charset="0"/>
                <a:cs typeface="Arial" charset="0"/>
              </a:rPr>
              <a:t>Chiwetalu</a:t>
            </a:r>
            <a:r>
              <a:rPr lang="en-US" sz="1800" dirty="0" smtClean="0">
                <a:effectLst/>
                <a:latin typeface="Calibri" pitchFamily="34" charset="0"/>
                <a:cs typeface="Arial" charset="0"/>
              </a:rPr>
              <a:t>, </a:t>
            </a:r>
            <a:r>
              <a:rPr lang="en-US" sz="1800" b="1" dirty="0" smtClean="0">
                <a:effectLst/>
                <a:latin typeface="Calibri" pitchFamily="34" charset="0"/>
                <a:cs typeface="Arial" charset="0"/>
              </a:rPr>
              <a:t>Pat Bradley</a:t>
            </a:r>
            <a:r>
              <a:rPr lang="en-US" sz="1800" dirty="0" smtClean="0">
                <a:effectLst/>
                <a:latin typeface="Calibri" pitchFamily="34" charset="0"/>
                <a:cs typeface="Arial" charset="0"/>
              </a:rPr>
              <a:t> </a:t>
            </a:r>
            <a:r>
              <a:rPr lang="en-US" sz="1800" dirty="0" smtClean="0">
                <a:effectLst/>
                <a:latin typeface="Calibri" pitchFamily="34" charset="0"/>
                <a:cs typeface="Arial" charset="0"/>
              </a:rPr>
              <a:t>; The </a:t>
            </a:r>
            <a:r>
              <a:rPr lang="en-US" sz="1800" dirty="0" smtClean="0">
                <a:effectLst/>
                <a:latin typeface="Calibri" pitchFamily="34" charset="0"/>
                <a:cs typeface="Arial" charset="0"/>
              </a:rPr>
              <a:t>University of New Mexico</a:t>
            </a:r>
          </a:p>
          <a:p>
            <a:pPr algn="ctr"/>
            <a:r>
              <a:rPr lang="en-US" sz="1800" b="1" dirty="0" smtClean="0">
                <a:effectLst/>
                <a:latin typeface="Calibri" pitchFamily="34" charset="0"/>
                <a:cs typeface="Arial" charset="0"/>
              </a:rPr>
              <a:t>Patricia Ciejka</a:t>
            </a:r>
            <a:r>
              <a:rPr lang="en-US" sz="1800" dirty="0" smtClean="0">
                <a:effectLst/>
                <a:latin typeface="Calibri" pitchFamily="34" charset="0"/>
                <a:cs typeface="Arial" charset="0"/>
              </a:rPr>
              <a:t>, </a:t>
            </a:r>
            <a:r>
              <a:rPr lang="en-US" sz="1800" b="1" dirty="0" smtClean="0">
                <a:effectLst/>
                <a:latin typeface="Calibri" pitchFamily="34" charset="0"/>
                <a:cs typeface="Arial" charset="0"/>
              </a:rPr>
              <a:t>Brett Kirkpatrick</a:t>
            </a:r>
            <a:r>
              <a:rPr lang="en-US" sz="1800" dirty="0" smtClean="0">
                <a:effectLst/>
                <a:latin typeface="Calibri" pitchFamily="34" charset="0"/>
                <a:cs typeface="Arial" charset="0"/>
              </a:rPr>
              <a:t>, </a:t>
            </a:r>
            <a:r>
              <a:rPr lang="en-US" sz="1800" b="1" dirty="0" smtClean="0">
                <a:effectLst/>
                <a:latin typeface="Calibri" pitchFamily="34" charset="0"/>
                <a:cs typeface="Arial" charset="0"/>
              </a:rPr>
              <a:t>Julie Trumble</a:t>
            </a:r>
            <a:r>
              <a:rPr lang="en-US" sz="1800" dirty="0" smtClean="0">
                <a:effectLst/>
                <a:latin typeface="Calibri" pitchFamily="34" charset="0"/>
                <a:cs typeface="Arial" charset="0"/>
              </a:rPr>
              <a:t> </a:t>
            </a:r>
            <a:r>
              <a:rPr lang="en-US" sz="1800" dirty="0" smtClean="0">
                <a:effectLst/>
                <a:latin typeface="Calibri" pitchFamily="34" charset="0"/>
                <a:cs typeface="Arial" charset="0"/>
              </a:rPr>
              <a:t>; University </a:t>
            </a:r>
            <a:r>
              <a:rPr lang="en-US" sz="1800" dirty="0" smtClean="0">
                <a:effectLst/>
                <a:latin typeface="Calibri" pitchFamily="34" charset="0"/>
                <a:cs typeface="Arial" charset="0"/>
              </a:rPr>
              <a:t>of Texas Medical Branch</a:t>
            </a:r>
          </a:p>
          <a:p>
            <a:endParaRPr lang="en-US" sz="1800" dirty="0">
              <a:latin typeface="Calibri" pitchFamily="34" charset="0"/>
            </a:endParaRPr>
          </a:p>
        </p:txBody>
      </p:sp>
      <p:pic>
        <p:nvPicPr>
          <p:cNvPr id="5" name="Picture 4" descr="\\Dolphin\staff\Webteam\logos\The Libraries, horizontal\libraries_tag_logo_H_color.jpg"/>
          <p:cNvPicPr>
            <a:picLocks noChangeAspect="1" noChangeArrowheads="1"/>
          </p:cNvPicPr>
          <p:nvPr/>
        </p:nvPicPr>
        <p:blipFill>
          <a:blip r:embed="rId4" cstate="print"/>
          <a:srcRect/>
          <a:stretch>
            <a:fillRect/>
          </a:stretch>
        </p:blipFill>
        <p:spPr bwMode="auto">
          <a:xfrm>
            <a:off x="2743200" y="15316200"/>
            <a:ext cx="2667000" cy="457554"/>
          </a:xfrm>
          <a:prstGeom prst="rect">
            <a:avLst/>
          </a:prstGeom>
          <a:noFill/>
        </p:spPr>
      </p:pic>
      <p:pic>
        <p:nvPicPr>
          <p:cNvPr id="6" name="Picture 5"/>
          <p:cNvPicPr>
            <a:picLocks noChangeAspect="1" noChangeArrowheads="1"/>
          </p:cNvPicPr>
          <p:nvPr/>
        </p:nvPicPr>
        <p:blipFill>
          <a:blip r:embed="rId5" cstate="print"/>
          <a:srcRect/>
          <a:stretch>
            <a:fillRect/>
          </a:stretch>
        </p:blipFill>
        <p:spPr bwMode="auto">
          <a:xfrm>
            <a:off x="8229600" y="15087600"/>
            <a:ext cx="2004848" cy="775208"/>
          </a:xfrm>
          <a:prstGeom prst="rect">
            <a:avLst/>
          </a:prstGeom>
          <a:noFill/>
          <a:ln w="9525">
            <a:noFill/>
            <a:miter lim="800000"/>
            <a:headEnd/>
            <a:tailEnd/>
          </a:ln>
        </p:spPr>
      </p:pic>
      <p:pic>
        <p:nvPicPr>
          <p:cNvPr id="2" name="Picture 2"/>
          <p:cNvPicPr>
            <a:picLocks noChangeAspect="1" noChangeArrowheads="1"/>
          </p:cNvPicPr>
          <p:nvPr/>
        </p:nvPicPr>
        <p:blipFill>
          <a:blip r:embed="rId6" cstate="print"/>
          <a:srcRect/>
          <a:stretch>
            <a:fillRect/>
          </a:stretch>
        </p:blipFill>
        <p:spPr bwMode="auto">
          <a:xfrm>
            <a:off x="5715000" y="15163800"/>
            <a:ext cx="2209800" cy="832578"/>
          </a:xfrm>
          <a:prstGeom prst="rect">
            <a:avLst/>
          </a:prstGeom>
          <a:noFill/>
          <a:ln w="9525">
            <a:noFill/>
            <a:miter lim="800000"/>
            <a:headEnd/>
            <a:tailEnd/>
          </a:ln>
        </p:spPr>
      </p:pic>
      <p:pic>
        <p:nvPicPr>
          <p:cNvPr id="49" name="Picture 48" descr="FronteraCollaborationFinal.png"/>
          <p:cNvPicPr>
            <a:picLocks noChangeAspect="1"/>
          </p:cNvPicPr>
          <p:nvPr/>
        </p:nvPicPr>
        <p:blipFill>
          <a:blip r:embed="rId7" cstate="print"/>
          <a:stretch>
            <a:fillRect/>
          </a:stretch>
        </p:blipFill>
        <p:spPr>
          <a:xfrm>
            <a:off x="898072" y="609600"/>
            <a:ext cx="7171156" cy="2133600"/>
          </a:xfrm>
          <a:prstGeom prst="rect">
            <a:avLst/>
          </a:prstGeom>
        </p:spPr>
      </p:pic>
      <p:grpSp>
        <p:nvGrpSpPr>
          <p:cNvPr id="72" name="Group 71"/>
          <p:cNvGrpSpPr/>
          <p:nvPr/>
        </p:nvGrpSpPr>
        <p:grpSpPr>
          <a:xfrm>
            <a:off x="21107398" y="3962400"/>
            <a:ext cx="6019802" cy="3733800"/>
            <a:chOff x="7788156" y="5894988"/>
            <a:chExt cx="6642219" cy="3926928"/>
          </a:xfrm>
        </p:grpSpPr>
        <p:pic>
          <p:nvPicPr>
            <p:cNvPr id="9" name="Picture 2"/>
            <p:cNvPicPr>
              <a:picLocks noChangeAspect="1" noChangeArrowheads="1"/>
            </p:cNvPicPr>
            <p:nvPr/>
          </p:nvPicPr>
          <p:blipFill>
            <a:blip r:embed="rId8" cstate="print"/>
            <a:srcRect l="2690" t="12009" b="4979"/>
            <a:stretch>
              <a:fillRect/>
            </a:stretch>
          </p:blipFill>
          <p:spPr bwMode="auto">
            <a:xfrm>
              <a:off x="7788156" y="5894988"/>
              <a:ext cx="6137745" cy="3926928"/>
            </a:xfrm>
            <a:prstGeom prst="rect">
              <a:avLst/>
            </a:prstGeom>
            <a:noFill/>
            <a:ln w="9525">
              <a:solidFill>
                <a:schemeClr val="tx1"/>
              </a:solidFill>
              <a:miter lim="800000"/>
              <a:headEnd/>
              <a:tailEnd/>
            </a:ln>
            <a:effectLst/>
          </p:spPr>
        </p:pic>
        <p:sp>
          <p:nvSpPr>
            <p:cNvPr id="40" name="TextBox 39"/>
            <p:cNvSpPr txBox="1"/>
            <p:nvPr/>
          </p:nvSpPr>
          <p:spPr>
            <a:xfrm>
              <a:off x="12496563" y="8780078"/>
              <a:ext cx="1752599" cy="246221"/>
            </a:xfrm>
            <a:prstGeom prst="rect">
              <a:avLst/>
            </a:prstGeom>
            <a:noFill/>
          </p:spPr>
          <p:txBody>
            <a:bodyPr wrap="square" rtlCol="0">
              <a:spAutoFit/>
            </a:bodyPr>
            <a:lstStyle/>
            <a:p>
              <a:r>
                <a:rPr lang="en-US" sz="1000" dirty="0" smtClean="0">
                  <a:effectLst/>
                  <a:latin typeface="Arial" pitchFamily="34" charset="0"/>
                  <a:cs typeface="Arial" pitchFamily="34" charset="0"/>
                </a:rPr>
                <a:t>UTHSC San Antonio</a:t>
              </a:r>
              <a:endParaRPr lang="en-US" sz="1000" dirty="0">
                <a:effectLst/>
                <a:latin typeface="Arial" pitchFamily="34" charset="0"/>
                <a:cs typeface="Arial" pitchFamily="34" charset="0"/>
              </a:endParaRPr>
            </a:p>
          </p:txBody>
        </p:sp>
        <p:sp>
          <p:nvSpPr>
            <p:cNvPr id="43" name="TextBox 42"/>
            <p:cNvSpPr txBox="1"/>
            <p:nvPr/>
          </p:nvSpPr>
          <p:spPr>
            <a:xfrm>
              <a:off x="12573000" y="8458200"/>
              <a:ext cx="1752600" cy="246221"/>
            </a:xfrm>
            <a:prstGeom prst="rect">
              <a:avLst/>
            </a:prstGeom>
            <a:noFill/>
          </p:spPr>
          <p:txBody>
            <a:bodyPr wrap="square" rtlCol="0">
              <a:spAutoFit/>
            </a:bodyPr>
            <a:lstStyle/>
            <a:p>
              <a:r>
                <a:rPr lang="en-US" sz="1000" dirty="0" smtClean="0">
                  <a:effectLst/>
                  <a:latin typeface="Arial" pitchFamily="34" charset="0"/>
                  <a:cs typeface="Arial" pitchFamily="34" charset="0"/>
                </a:rPr>
                <a:t>UT Medical Branch</a:t>
              </a:r>
              <a:endParaRPr lang="en-US" sz="1000" dirty="0">
                <a:effectLst/>
                <a:latin typeface="Arial" pitchFamily="34" charset="0"/>
                <a:cs typeface="Arial" pitchFamily="34" charset="0"/>
              </a:endParaRPr>
            </a:p>
          </p:txBody>
        </p:sp>
        <p:sp>
          <p:nvSpPr>
            <p:cNvPr id="44" name="TextBox 43"/>
            <p:cNvSpPr txBox="1"/>
            <p:nvPr/>
          </p:nvSpPr>
          <p:spPr>
            <a:xfrm>
              <a:off x="12525375" y="9134475"/>
              <a:ext cx="1905000" cy="400110"/>
            </a:xfrm>
            <a:prstGeom prst="rect">
              <a:avLst/>
            </a:prstGeom>
            <a:noFill/>
          </p:spPr>
          <p:txBody>
            <a:bodyPr wrap="square" rtlCol="0">
              <a:spAutoFit/>
            </a:bodyPr>
            <a:lstStyle/>
            <a:p>
              <a:r>
                <a:rPr lang="en-US" sz="1000" dirty="0" smtClean="0">
                  <a:effectLst/>
                  <a:latin typeface="Arial" pitchFamily="34" charset="0"/>
                  <a:cs typeface="Arial" pitchFamily="34" charset="0"/>
                </a:rPr>
                <a:t>UTHSC San Antonio</a:t>
              </a:r>
            </a:p>
            <a:p>
              <a:r>
                <a:rPr lang="en-US" sz="1000" dirty="0" smtClean="0">
                  <a:effectLst/>
                  <a:latin typeface="Arial" pitchFamily="34" charset="0"/>
                  <a:cs typeface="Arial" pitchFamily="34" charset="0"/>
                </a:rPr>
                <a:t>Ramirez Library</a:t>
              </a:r>
              <a:endParaRPr lang="en-US" sz="1000" dirty="0">
                <a:effectLst/>
                <a:latin typeface="Arial" pitchFamily="34" charset="0"/>
                <a:cs typeface="Arial" pitchFamily="34" charset="0"/>
              </a:endParaRPr>
            </a:p>
          </p:txBody>
        </p:sp>
        <p:sp>
          <p:nvSpPr>
            <p:cNvPr id="45" name="TextBox 44"/>
            <p:cNvSpPr txBox="1"/>
            <p:nvPr/>
          </p:nvSpPr>
          <p:spPr>
            <a:xfrm>
              <a:off x="10515600" y="6248400"/>
              <a:ext cx="2133600" cy="246221"/>
            </a:xfrm>
            <a:prstGeom prst="rect">
              <a:avLst/>
            </a:prstGeom>
            <a:noFill/>
          </p:spPr>
          <p:txBody>
            <a:bodyPr wrap="square" rtlCol="0">
              <a:spAutoFit/>
            </a:bodyPr>
            <a:lstStyle/>
            <a:p>
              <a:r>
                <a:rPr lang="en-US" sz="1000" dirty="0" smtClean="0">
                  <a:effectLst/>
                  <a:latin typeface="Arial" pitchFamily="34" charset="0"/>
                  <a:cs typeface="Arial" pitchFamily="34" charset="0"/>
                </a:rPr>
                <a:t>University of New Mexico</a:t>
              </a:r>
              <a:endParaRPr lang="en-US" sz="1000" dirty="0">
                <a:effectLst/>
                <a:latin typeface="Arial" pitchFamily="34" charset="0"/>
                <a:cs typeface="Arial" pitchFamily="34" charset="0"/>
              </a:endParaRPr>
            </a:p>
          </p:txBody>
        </p:sp>
        <p:sp>
          <p:nvSpPr>
            <p:cNvPr id="46" name="TextBox 45"/>
            <p:cNvSpPr txBox="1"/>
            <p:nvPr/>
          </p:nvSpPr>
          <p:spPr>
            <a:xfrm>
              <a:off x="9637887" y="6536119"/>
              <a:ext cx="1752599" cy="246221"/>
            </a:xfrm>
            <a:prstGeom prst="rect">
              <a:avLst/>
            </a:prstGeom>
            <a:noFill/>
          </p:spPr>
          <p:txBody>
            <a:bodyPr wrap="square" rtlCol="0">
              <a:spAutoFit/>
            </a:bodyPr>
            <a:lstStyle/>
            <a:p>
              <a:r>
                <a:rPr lang="en-US" sz="1000" dirty="0" smtClean="0">
                  <a:effectLst/>
                  <a:latin typeface="Arial" pitchFamily="34" charset="0"/>
                  <a:cs typeface="Arial" pitchFamily="34" charset="0"/>
                </a:rPr>
                <a:t>University of Arizona</a:t>
              </a:r>
              <a:endParaRPr lang="en-US" sz="1000" dirty="0">
                <a:effectLst/>
                <a:latin typeface="Arial" pitchFamily="34" charset="0"/>
                <a:cs typeface="Arial" pitchFamily="34" charset="0"/>
              </a:endParaRPr>
            </a:p>
          </p:txBody>
        </p:sp>
        <p:sp>
          <p:nvSpPr>
            <p:cNvPr id="47" name="TextBox 46"/>
            <p:cNvSpPr txBox="1"/>
            <p:nvPr/>
          </p:nvSpPr>
          <p:spPr>
            <a:xfrm>
              <a:off x="8797100" y="9100643"/>
              <a:ext cx="2057400" cy="400110"/>
            </a:xfrm>
            <a:prstGeom prst="rect">
              <a:avLst/>
            </a:prstGeom>
            <a:noFill/>
          </p:spPr>
          <p:txBody>
            <a:bodyPr wrap="square" rtlCol="0">
              <a:spAutoFit/>
            </a:bodyPr>
            <a:lstStyle/>
            <a:p>
              <a:pPr algn="ctr"/>
              <a:r>
                <a:rPr lang="en-US" sz="1000" dirty="0" smtClean="0">
                  <a:effectLst/>
                  <a:latin typeface="Arial" pitchFamily="34" charset="0"/>
                  <a:cs typeface="Arial" pitchFamily="34" charset="0"/>
                </a:rPr>
                <a:t>PAHO </a:t>
              </a:r>
            </a:p>
            <a:p>
              <a:pPr algn="ctr"/>
              <a:r>
                <a:rPr lang="en-US" sz="1000" dirty="0" smtClean="0">
                  <a:effectLst/>
                  <a:latin typeface="Arial" pitchFamily="34" charset="0"/>
                  <a:cs typeface="Arial" pitchFamily="34" charset="0"/>
                </a:rPr>
                <a:t>US-Mexico Border Office</a:t>
              </a:r>
              <a:endParaRPr lang="en-US" sz="1000" dirty="0">
                <a:effectLst/>
                <a:latin typeface="Arial" pitchFamily="34" charset="0"/>
                <a:cs typeface="Arial" pitchFamily="34" charset="0"/>
              </a:endParaRPr>
            </a:p>
          </p:txBody>
        </p:sp>
        <p:cxnSp>
          <p:nvCxnSpPr>
            <p:cNvPr id="58" name="Straight Connector 57"/>
            <p:cNvCxnSpPr/>
            <p:nvPr/>
          </p:nvCxnSpPr>
          <p:spPr bwMode="auto">
            <a:xfrm rot="5400000">
              <a:off x="10658476" y="6638928"/>
              <a:ext cx="752474" cy="371474"/>
            </a:xfrm>
            <a:prstGeom prst="line">
              <a:avLst/>
            </a:prstGeom>
            <a:solidFill>
              <a:schemeClr val="accent1"/>
            </a:solidFill>
            <a:ln w="38100" cap="flat" cmpd="sng" algn="ctr">
              <a:solidFill>
                <a:srgbClr val="FF6600"/>
              </a:solidFill>
              <a:prstDash val="solid"/>
              <a:round/>
              <a:headEnd type="none" w="med" len="med"/>
              <a:tailEnd type="none" w="med" len="med"/>
            </a:ln>
            <a:effectLst/>
          </p:spPr>
        </p:cxnSp>
        <p:cxnSp>
          <p:nvCxnSpPr>
            <p:cNvPr id="65" name="Straight Connector 64"/>
            <p:cNvCxnSpPr/>
            <p:nvPr/>
          </p:nvCxnSpPr>
          <p:spPr bwMode="auto">
            <a:xfrm rot="16200000" flipH="1">
              <a:off x="12182474" y="8782048"/>
              <a:ext cx="457203" cy="342899"/>
            </a:xfrm>
            <a:prstGeom prst="line">
              <a:avLst/>
            </a:prstGeom>
            <a:solidFill>
              <a:schemeClr val="accent1"/>
            </a:solidFill>
            <a:ln w="38100" cap="flat" cmpd="sng" algn="ctr">
              <a:solidFill>
                <a:srgbClr val="FF6600"/>
              </a:solidFill>
              <a:prstDash val="solid"/>
              <a:round/>
              <a:headEnd type="none" w="med" len="med"/>
              <a:tailEnd type="none" w="med" len="med"/>
            </a:ln>
            <a:effectLst/>
          </p:spPr>
        </p:cxnSp>
        <p:cxnSp>
          <p:nvCxnSpPr>
            <p:cNvPr id="66" name="Straight Connector 65"/>
            <p:cNvCxnSpPr/>
            <p:nvPr/>
          </p:nvCxnSpPr>
          <p:spPr bwMode="auto">
            <a:xfrm rot="16200000" flipH="1">
              <a:off x="12006262" y="8272462"/>
              <a:ext cx="638176" cy="495300"/>
            </a:xfrm>
            <a:prstGeom prst="line">
              <a:avLst/>
            </a:prstGeom>
            <a:solidFill>
              <a:schemeClr val="accent1"/>
            </a:solidFill>
            <a:ln w="38100" cap="flat" cmpd="sng" algn="ctr">
              <a:solidFill>
                <a:srgbClr val="FF6600"/>
              </a:solidFill>
              <a:prstDash val="solid"/>
              <a:round/>
              <a:headEnd type="none" w="med" len="med"/>
              <a:tailEnd type="none" w="med" len="med"/>
            </a:ln>
            <a:effectLst/>
          </p:spPr>
        </p:cxnSp>
        <p:cxnSp>
          <p:nvCxnSpPr>
            <p:cNvPr id="67" name="Straight Connector 66"/>
            <p:cNvCxnSpPr/>
            <p:nvPr/>
          </p:nvCxnSpPr>
          <p:spPr bwMode="auto">
            <a:xfrm rot="16200000" flipH="1">
              <a:off x="12677777" y="8239127"/>
              <a:ext cx="247648" cy="171449"/>
            </a:xfrm>
            <a:prstGeom prst="line">
              <a:avLst/>
            </a:prstGeom>
            <a:solidFill>
              <a:schemeClr val="accent1"/>
            </a:solidFill>
            <a:ln w="38100" cap="flat" cmpd="sng" algn="ctr">
              <a:solidFill>
                <a:srgbClr val="FF6600"/>
              </a:solidFill>
              <a:prstDash val="solid"/>
              <a:round/>
              <a:headEnd type="none" w="med" len="med"/>
              <a:tailEnd type="none" w="med" len="med"/>
            </a:ln>
            <a:effectLst/>
          </p:spPr>
        </p:cxnSp>
        <p:cxnSp>
          <p:nvCxnSpPr>
            <p:cNvPr id="68" name="Straight Connector 67"/>
            <p:cNvCxnSpPr/>
            <p:nvPr/>
          </p:nvCxnSpPr>
          <p:spPr bwMode="auto">
            <a:xfrm rot="5400000">
              <a:off x="12316224" y="7381480"/>
              <a:ext cx="932656" cy="400046"/>
            </a:xfrm>
            <a:prstGeom prst="line">
              <a:avLst/>
            </a:prstGeom>
            <a:solidFill>
              <a:schemeClr val="accent1"/>
            </a:solidFill>
            <a:ln w="38100" cap="flat" cmpd="sng" algn="ctr">
              <a:solidFill>
                <a:srgbClr val="FF6600"/>
              </a:solidFill>
              <a:prstDash val="solid"/>
              <a:round/>
              <a:headEnd type="none" w="med" len="med"/>
              <a:tailEnd type="none" w="med" len="med"/>
            </a:ln>
            <a:effectLst/>
          </p:spPr>
        </p:cxnSp>
        <p:cxnSp>
          <p:nvCxnSpPr>
            <p:cNvPr id="69" name="Straight Connector 68"/>
            <p:cNvCxnSpPr/>
            <p:nvPr/>
          </p:nvCxnSpPr>
          <p:spPr bwMode="auto">
            <a:xfrm rot="5400000" flipH="1" flipV="1">
              <a:off x="9952831" y="6981825"/>
              <a:ext cx="858044" cy="419894"/>
            </a:xfrm>
            <a:prstGeom prst="line">
              <a:avLst/>
            </a:prstGeom>
            <a:solidFill>
              <a:schemeClr val="accent1"/>
            </a:solidFill>
            <a:ln w="38100" cap="flat" cmpd="sng" algn="ctr">
              <a:solidFill>
                <a:srgbClr val="FF6600"/>
              </a:solidFill>
              <a:prstDash val="solid"/>
              <a:round/>
              <a:headEnd type="none" w="med" len="med"/>
              <a:tailEnd type="none" w="med" len="med"/>
            </a:ln>
            <a:effectLst/>
          </p:spPr>
        </p:cxnSp>
        <p:cxnSp>
          <p:nvCxnSpPr>
            <p:cNvPr id="76" name="Straight Connector 75"/>
            <p:cNvCxnSpPr>
              <a:stCxn id="87" idx="3"/>
            </p:cNvCxnSpPr>
            <p:nvPr/>
          </p:nvCxnSpPr>
          <p:spPr bwMode="auto">
            <a:xfrm rot="5400000">
              <a:off x="9748838" y="8202520"/>
              <a:ext cx="1374868" cy="717643"/>
            </a:xfrm>
            <a:prstGeom prst="line">
              <a:avLst/>
            </a:prstGeom>
            <a:solidFill>
              <a:schemeClr val="accent1"/>
            </a:solidFill>
            <a:ln w="38100" cap="flat" cmpd="sng" algn="ctr">
              <a:solidFill>
                <a:srgbClr val="FF6600"/>
              </a:solidFill>
              <a:prstDash val="solid"/>
              <a:round/>
              <a:headEnd type="none" w="med" len="med"/>
              <a:tailEnd type="none" w="med" len="med"/>
            </a:ln>
            <a:effectLst/>
          </p:spPr>
        </p:cxnSp>
        <p:sp>
          <p:nvSpPr>
            <p:cNvPr id="83" name="Oval 82"/>
            <p:cNvSpPr/>
            <p:nvPr/>
          </p:nvSpPr>
          <p:spPr bwMode="auto">
            <a:xfrm>
              <a:off x="10744200" y="7162800"/>
              <a:ext cx="152400" cy="152400"/>
            </a:xfrm>
            <a:prstGeom prst="ellipse">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28565"/>
              <a:endParaRPr lang="en-US" dirty="0" smtClean="0"/>
            </a:p>
          </p:txBody>
        </p:sp>
        <p:sp>
          <p:nvSpPr>
            <p:cNvPr id="87" name="Oval 86"/>
            <p:cNvSpPr/>
            <p:nvPr/>
          </p:nvSpPr>
          <p:spPr bwMode="auto">
            <a:xfrm>
              <a:off x="10772775" y="7743825"/>
              <a:ext cx="152400" cy="152400"/>
            </a:xfrm>
            <a:prstGeom prst="ellipse">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28565"/>
              <a:endParaRPr lang="en-US" dirty="0" smtClean="0"/>
            </a:p>
          </p:txBody>
        </p:sp>
        <p:sp>
          <p:nvSpPr>
            <p:cNvPr id="88" name="Oval 87"/>
            <p:cNvSpPr/>
            <p:nvPr/>
          </p:nvSpPr>
          <p:spPr bwMode="auto">
            <a:xfrm>
              <a:off x="12144375" y="8601075"/>
              <a:ext cx="152400" cy="152400"/>
            </a:xfrm>
            <a:prstGeom prst="ellipse">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28565"/>
              <a:endParaRPr lang="en-US" dirty="0" smtClean="0"/>
            </a:p>
          </p:txBody>
        </p:sp>
        <p:sp>
          <p:nvSpPr>
            <p:cNvPr id="89" name="Oval 88"/>
            <p:cNvSpPr/>
            <p:nvPr/>
          </p:nvSpPr>
          <p:spPr bwMode="auto">
            <a:xfrm>
              <a:off x="11963400" y="8077200"/>
              <a:ext cx="152400" cy="152400"/>
            </a:xfrm>
            <a:prstGeom prst="ellipse">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28565"/>
              <a:endParaRPr lang="en-US" dirty="0" smtClean="0"/>
            </a:p>
          </p:txBody>
        </p:sp>
        <p:sp>
          <p:nvSpPr>
            <p:cNvPr id="90" name="Oval 89"/>
            <p:cNvSpPr/>
            <p:nvPr/>
          </p:nvSpPr>
          <p:spPr bwMode="auto">
            <a:xfrm>
              <a:off x="12630150" y="8096250"/>
              <a:ext cx="152400" cy="152400"/>
            </a:xfrm>
            <a:prstGeom prst="ellipse">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28565"/>
              <a:endParaRPr lang="en-US" dirty="0" smtClean="0"/>
            </a:p>
          </p:txBody>
        </p:sp>
        <p:sp>
          <p:nvSpPr>
            <p:cNvPr id="91" name="Oval 90"/>
            <p:cNvSpPr/>
            <p:nvPr/>
          </p:nvSpPr>
          <p:spPr bwMode="auto">
            <a:xfrm>
              <a:off x="12506325" y="7991475"/>
              <a:ext cx="152400" cy="152400"/>
            </a:xfrm>
            <a:prstGeom prst="ellipse">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28565"/>
              <a:endParaRPr lang="en-US" dirty="0" smtClean="0"/>
            </a:p>
          </p:txBody>
        </p:sp>
        <p:sp>
          <p:nvSpPr>
            <p:cNvPr id="92" name="Oval 91"/>
            <p:cNvSpPr/>
            <p:nvPr/>
          </p:nvSpPr>
          <p:spPr bwMode="auto">
            <a:xfrm>
              <a:off x="10096500" y="7572375"/>
              <a:ext cx="152400" cy="152400"/>
            </a:xfrm>
            <a:prstGeom prst="ellipse">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28565"/>
              <a:endParaRPr lang="en-US" dirty="0" smtClean="0"/>
            </a:p>
          </p:txBody>
        </p:sp>
        <p:sp>
          <p:nvSpPr>
            <p:cNvPr id="41" name="TextBox 40"/>
            <p:cNvSpPr txBox="1"/>
            <p:nvPr/>
          </p:nvSpPr>
          <p:spPr>
            <a:xfrm>
              <a:off x="12506325" y="6753225"/>
              <a:ext cx="1066800" cy="400110"/>
            </a:xfrm>
            <a:prstGeom prst="rect">
              <a:avLst/>
            </a:prstGeom>
            <a:noFill/>
          </p:spPr>
          <p:txBody>
            <a:bodyPr wrap="square" rtlCol="0">
              <a:spAutoFit/>
            </a:bodyPr>
            <a:lstStyle/>
            <a:p>
              <a:r>
                <a:rPr lang="en-US" sz="1000" dirty="0" smtClean="0">
                  <a:effectLst/>
                  <a:latin typeface="Arial" pitchFamily="34" charset="0"/>
                  <a:cs typeface="Arial" pitchFamily="34" charset="0"/>
                </a:rPr>
                <a:t>UT School of </a:t>
              </a:r>
            </a:p>
            <a:p>
              <a:r>
                <a:rPr lang="en-US" sz="1000" dirty="0" smtClean="0">
                  <a:effectLst/>
                  <a:latin typeface="Arial" pitchFamily="34" charset="0"/>
                  <a:cs typeface="Arial" pitchFamily="34" charset="0"/>
                </a:rPr>
                <a:t>Public Health</a:t>
              </a:r>
              <a:endParaRPr lang="en-US" sz="1000" dirty="0">
                <a:effectLst/>
                <a:latin typeface="Arial" pitchFamily="34" charset="0"/>
                <a:cs typeface="Arial" pitchFamily="34" charset="0"/>
              </a:endParaRPr>
            </a:p>
          </p:txBody>
        </p:sp>
      </p:grpSp>
      <p:grpSp>
        <p:nvGrpSpPr>
          <p:cNvPr id="63" name="Group 62"/>
          <p:cNvGrpSpPr/>
          <p:nvPr/>
        </p:nvGrpSpPr>
        <p:grpSpPr>
          <a:xfrm>
            <a:off x="10668000" y="15087600"/>
            <a:ext cx="2514600" cy="1104901"/>
            <a:chOff x="447675" y="14173200"/>
            <a:chExt cx="5038725" cy="2171701"/>
          </a:xfrm>
        </p:grpSpPr>
        <p:pic>
          <p:nvPicPr>
            <p:cNvPr id="4" name="Picture 3"/>
            <p:cNvPicPr>
              <a:picLocks noChangeAspect="1" noChangeArrowheads="1"/>
            </p:cNvPicPr>
            <p:nvPr/>
          </p:nvPicPr>
          <p:blipFill>
            <a:blip r:embed="rId9" cstate="print"/>
            <a:srcRect/>
            <a:stretch>
              <a:fillRect/>
            </a:stretch>
          </p:blipFill>
          <p:spPr bwMode="auto">
            <a:xfrm>
              <a:off x="533400" y="14554200"/>
              <a:ext cx="4857750" cy="1198934"/>
            </a:xfrm>
            <a:prstGeom prst="rect">
              <a:avLst/>
            </a:prstGeom>
            <a:noFill/>
            <a:ln w="9525">
              <a:noFill/>
              <a:miter lim="800000"/>
              <a:headEnd/>
              <a:tailEnd/>
            </a:ln>
          </p:spPr>
        </p:pic>
        <p:sp>
          <p:nvSpPr>
            <p:cNvPr id="57" name="Rectangle 56"/>
            <p:cNvSpPr/>
            <p:nvPr/>
          </p:nvSpPr>
          <p:spPr bwMode="auto">
            <a:xfrm>
              <a:off x="447675" y="14506575"/>
              <a:ext cx="5029200" cy="76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28565"/>
              <a:endParaRPr lang="en-US" dirty="0" smtClean="0"/>
            </a:p>
          </p:txBody>
        </p:sp>
        <p:sp>
          <p:nvSpPr>
            <p:cNvPr id="59" name="Rectangle 58"/>
            <p:cNvSpPr/>
            <p:nvPr/>
          </p:nvSpPr>
          <p:spPr bwMode="auto">
            <a:xfrm>
              <a:off x="457200" y="15697200"/>
              <a:ext cx="5029200" cy="76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28565"/>
              <a:endParaRPr lang="en-US" dirty="0" smtClean="0"/>
            </a:p>
          </p:txBody>
        </p:sp>
        <p:sp>
          <p:nvSpPr>
            <p:cNvPr id="61" name="Rectangle 60"/>
            <p:cNvSpPr/>
            <p:nvPr/>
          </p:nvSpPr>
          <p:spPr bwMode="auto">
            <a:xfrm rot="5400000">
              <a:off x="-529591" y="15274291"/>
              <a:ext cx="2095500" cy="457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28565"/>
              <a:endParaRPr lang="en-US" dirty="0" smtClean="0"/>
            </a:p>
          </p:txBody>
        </p:sp>
        <p:sp>
          <p:nvSpPr>
            <p:cNvPr id="62" name="Rectangle 61"/>
            <p:cNvSpPr/>
            <p:nvPr/>
          </p:nvSpPr>
          <p:spPr bwMode="auto">
            <a:xfrm rot="5400000">
              <a:off x="4356734" y="15198090"/>
              <a:ext cx="2095500" cy="457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28565"/>
              <a:endParaRPr lang="en-US" dirty="0" smtClean="0"/>
            </a:p>
          </p:txBody>
        </p:sp>
      </p:grpSp>
      <p:sp>
        <p:nvSpPr>
          <p:cNvPr id="97" name="TextBox 96"/>
          <p:cNvSpPr txBox="1"/>
          <p:nvPr/>
        </p:nvSpPr>
        <p:spPr>
          <a:xfrm>
            <a:off x="22021800" y="10210800"/>
            <a:ext cx="3657600" cy="2504518"/>
          </a:xfrm>
          <a:prstGeom prst="rect">
            <a:avLst/>
          </a:prstGeom>
          <a:noFill/>
        </p:spPr>
        <p:txBody>
          <a:bodyPr wrap="square" lIns="102857" tIns="51428" rIns="102857" bIns="51428" rtlCol="0">
            <a:spAutoFit/>
          </a:bodyPr>
          <a:lstStyle/>
          <a:p>
            <a:pPr algn="just">
              <a:defRPr/>
            </a:pPr>
            <a:r>
              <a:rPr lang="en-US" sz="1300" b="1" dirty="0" smtClean="0">
                <a:solidFill>
                  <a:srgbClr val="FF6600"/>
                </a:solidFill>
                <a:effectLst/>
                <a:latin typeface="Arial" pitchFamily="34" charset="0"/>
                <a:cs typeface="Arial" pitchFamily="34" charset="0"/>
              </a:rPr>
              <a:t>ASSET MAPS</a:t>
            </a:r>
            <a:endParaRPr lang="en-US" sz="1300" b="1" u="sng" dirty="0" smtClean="0">
              <a:solidFill>
                <a:srgbClr val="FF6600"/>
              </a:solidFill>
              <a:effectLst/>
              <a:latin typeface="Arial" pitchFamily="34" charset="0"/>
              <a:cs typeface="Arial" pitchFamily="34" charset="0"/>
            </a:endParaRPr>
          </a:p>
          <a:p>
            <a:pPr algn="just">
              <a:buFont typeface="Arial" pitchFamily="34" charset="0"/>
              <a:buChar char="•"/>
              <a:defRPr/>
            </a:pPr>
            <a:endParaRPr lang="en-US" sz="1300" dirty="0" smtClean="0">
              <a:effectLst/>
              <a:latin typeface="Arial" pitchFamily="34" charset="0"/>
              <a:cs typeface="Arial" pitchFamily="34" charset="0"/>
            </a:endParaRPr>
          </a:p>
          <a:p>
            <a:pPr marL="257141" indent="-257141" algn="just">
              <a:buFont typeface="Arial" pitchFamily="34" charset="0"/>
              <a:buChar char="•"/>
              <a:defRPr/>
            </a:pPr>
            <a:r>
              <a:rPr lang="en-US" sz="1300" dirty="0" smtClean="0">
                <a:effectLst/>
                <a:latin typeface="Arial" pitchFamily="34" charset="0"/>
                <a:cs typeface="Arial" pitchFamily="34" charset="0"/>
              </a:rPr>
              <a:t>State-specific and border-wide asset maps</a:t>
            </a:r>
          </a:p>
          <a:p>
            <a:pPr algn="just">
              <a:buFont typeface="Arial" pitchFamily="34" charset="0"/>
              <a:buChar char="•"/>
              <a:defRPr/>
            </a:pPr>
            <a:endParaRPr lang="en-US" sz="1300" dirty="0" smtClean="0">
              <a:effectLst/>
              <a:latin typeface="Arial" pitchFamily="34" charset="0"/>
              <a:cs typeface="Arial" pitchFamily="34" charset="0"/>
            </a:endParaRPr>
          </a:p>
          <a:p>
            <a:pPr marL="257141" indent="-257141" algn="just">
              <a:buFont typeface="Arial" pitchFamily="34" charset="0"/>
              <a:buChar char="•"/>
              <a:defRPr/>
            </a:pPr>
            <a:r>
              <a:rPr lang="en-US" sz="1300" dirty="0" smtClean="0">
                <a:effectLst/>
                <a:latin typeface="Arial" pitchFamily="34" charset="0"/>
                <a:cs typeface="Arial" pitchFamily="34" charset="0"/>
              </a:rPr>
              <a:t>Article delivery and other library services</a:t>
            </a:r>
          </a:p>
          <a:p>
            <a:pPr algn="just">
              <a:buFont typeface="Arial" pitchFamily="34" charset="0"/>
              <a:buChar char="•"/>
              <a:defRPr/>
            </a:pPr>
            <a:endParaRPr lang="en-US" sz="1300" dirty="0" smtClean="0">
              <a:effectLst/>
              <a:latin typeface="Arial" pitchFamily="34" charset="0"/>
              <a:cs typeface="Arial" pitchFamily="34" charset="0"/>
            </a:endParaRPr>
          </a:p>
          <a:p>
            <a:pPr marL="257141" indent="-257141" algn="just">
              <a:buFont typeface="Arial" pitchFamily="34" charset="0"/>
              <a:buChar char="•"/>
              <a:defRPr/>
            </a:pPr>
            <a:r>
              <a:rPr lang="en-US" sz="1300" dirty="0" smtClean="0">
                <a:effectLst/>
                <a:latin typeface="Arial" pitchFamily="34" charset="0"/>
                <a:cs typeface="Arial" pitchFamily="34" charset="0"/>
              </a:rPr>
              <a:t>Community health websites</a:t>
            </a:r>
          </a:p>
          <a:p>
            <a:pPr algn="just">
              <a:buFont typeface="Arial" pitchFamily="34" charset="0"/>
              <a:buChar char="•"/>
              <a:defRPr/>
            </a:pPr>
            <a:endParaRPr lang="en-US" sz="1300" dirty="0" smtClean="0">
              <a:effectLst/>
              <a:latin typeface="Arial" pitchFamily="34" charset="0"/>
              <a:cs typeface="Arial" pitchFamily="34" charset="0"/>
            </a:endParaRPr>
          </a:p>
          <a:p>
            <a:pPr marL="257141" indent="-257141" algn="just">
              <a:buFont typeface="Arial" pitchFamily="34" charset="0"/>
              <a:buChar char="•"/>
              <a:defRPr/>
            </a:pPr>
            <a:r>
              <a:rPr lang="en-US" sz="1300" dirty="0" smtClean="0">
                <a:effectLst/>
                <a:latin typeface="Arial" pitchFamily="34" charset="0"/>
                <a:cs typeface="Arial" pitchFamily="34" charset="0"/>
              </a:rPr>
              <a:t>Separate border-wide asset maps for clinicians and public health personnel</a:t>
            </a:r>
          </a:p>
          <a:p>
            <a:pPr algn="just">
              <a:buFont typeface="Arial" pitchFamily="34" charset="0"/>
              <a:buChar char="•"/>
              <a:defRPr/>
            </a:pPr>
            <a:endParaRPr lang="en-US" sz="1300" dirty="0" smtClean="0">
              <a:effectLst/>
              <a:latin typeface="Arial" pitchFamily="34" charset="0"/>
              <a:cs typeface="Arial" pitchFamily="34" charset="0"/>
            </a:endParaRPr>
          </a:p>
          <a:p>
            <a:pPr marL="257141" indent="-257141" algn="just">
              <a:buFont typeface="Arial" pitchFamily="34" charset="0"/>
              <a:buChar char="•"/>
              <a:defRPr/>
            </a:pPr>
            <a:r>
              <a:rPr lang="en-US" sz="1300" dirty="0" smtClean="0">
                <a:effectLst/>
                <a:latin typeface="Arial" pitchFamily="34" charset="0"/>
                <a:cs typeface="Arial" pitchFamily="34" charset="0"/>
              </a:rPr>
              <a:t>Disseminated as part of training </a:t>
            </a:r>
            <a:r>
              <a:rPr lang="en-US" sz="1300" dirty="0" smtClean="0">
                <a:effectLst/>
                <a:latin typeface="Arial" pitchFamily="34" charset="0"/>
                <a:cs typeface="Arial" pitchFamily="34" charset="0"/>
              </a:rPr>
              <a:t>sessions</a:t>
            </a:r>
            <a:endParaRPr lang="en-US" sz="1300" dirty="0" smtClean="0">
              <a:effectLst/>
              <a:latin typeface="Arial" pitchFamily="34" charset="0"/>
              <a:cs typeface="Arial" pitchFamily="34" charset="0"/>
            </a:endParaRPr>
          </a:p>
        </p:txBody>
      </p:sp>
      <p:pic>
        <p:nvPicPr>
          <p:cNvPr id="111" name="Picture 110" descr="G:\ALLSTAFF\LOGOs\AHSL Logo\ahsl-logo.jpg"/>
          <p:cNvPicPr/>
          <p:nvPr/>
        </p:nvPicPr>
        <p:blipFill>
          <a:blip r:embed="rId10" cstate="print"/>
          <a:srcRect/>
          <a:stretch>
            <a:fillRect/>
          </a:stretch>
        </p:blipFill>
        <p:spPr bwMode="auto">
          <a:xfrm>
            <a:off x="457200" y="15163800"/>
            <a:ext cx="1828800" cy="838200"/>
          </a:xfrm>
          <a:prstGeom prst="rect">
            <a:avLst/>
          </a:prstGeom>
          <a:noFill/>
          <a:ln w="9525">
            <a:noFill/>
            <a:miter lim="800000"/>
            <a:headEnd/>
            <a:tailEnd/>
          </a:ln>
        </p:spPr>
      </p:pic>
      <p:pic>
        <p:nvPicPr>
          <p:cNvPr id="94" name="Picture 9"/>
          <p:cNvPicPr>
            <a:picLocks noChangeAspect="1" noChangeArrowheads="1"/>
          </p:cNvPicPr>
          <p:nvPr/>
        </p:nvPicPr>
        <p:blipFill>
          <a:blip r:embed="rId11" cstate="print">
            <a:lum bright="17000"/>
          </a:blip>
          <a:srcRect l="20870" t="19130" r="4348"/>
          <a:stretch>
            <a:fillRect/>
          </a:stretch>
        </p:blipFill>
        <p:spPr bwMode="auto">
          <a:xfrm>
            <a:off x="5181600" y="17449800"/>
            <a:ext cx="2514600" cy="2039470"/>
          </a:xfrm>
          <a:prstGeom prst="rect">
            <a:avLst/>
          </a:prstGeom>
          <a:noFill/>
          <a:ln w="9525">
            <a:noFill/>
            <a:miter lim="800000"/>
            <a:headEnd/>
            <a:tailEnd/>
          </a:ln>
        </p:spPr>
      </p:pic>
      <p:pic>
        <p:nvPicPr>
          <p:cNvPr id="95" name="Picture 10"/>
          <p:cNvPicPr>
            <a:picLocks noChangeAspect="1" noChangeArrowheads="1"/>
          </p:cNvPicPr>
          <p:nvPr/>
        </p:nvPicPr>
        <p:blipFill>
          <a:blip r:embed="rId12" cstate="print"/>
          <a:srcRect l="7391" t="4058" r="5652" b="14493"/>
          <a:stretch>
            <a:fillRect/>
          </a:stretch>
        </p:blipFill>
        <p:spPr bwMode="auto">
          <a:xfrm>
            <a:off x="8458200" y="17678400"/>
            <a:ext cx="2237256" cy="1571625"/>
          </a:xfrm>
          <a:prstGeom prst="rect">
            <a:avLst/>
          </a:prstGeom>
          <a:noFill/>
          <a:ln w="9525">
            <a:noFill/>
            <a:miter lim="800000"/>
            <a:headEnd/>
            <a:tailEnd/>
          </a:ln>
        </p:spPr>
      </p:pic>
      <p:pic>
        <p:nvPicPr>
          <p:cNvPr id="112" name="Picture 2"/>
          <p:cNvPicPr>
            <a:picLocks noChangeAspect="1" noChangeArrowheads="1"/>
          </p:cNvPicPr>
          <p:nvPr/>
        </p:nvPicPr>
        <p:blipFill>
          <a:blip r:embed="rId13" cstate="print"/>
          <a:srcRect l="5833" t="8148" r="3056" b="8889"/>
          <a:stretch>
            <a:fillRect/>
          </a:stretch>
        </p:blipFill>
        <p:spPr bwMode="auto">
          <a:xfrm>
            <a:off x="14325600" y="17602200"/>
            <a:ext cx="2499397" cy="1706881"/>
          </a:xfrm>
          <a:prstGeom prst="rect">
            <a:avLst/>
          </a:prstGeom>
          <a:noFill/>
          <a:ln w="9525">
            <a:noFill/>
            <a:miter lim="800000"/>
            <a:headEnd/>
            <a:tailEnd/>
          </a:ln>
        </p:spPr>
      </p:pic>
      <p:sp>
        <p:nvSpPr>
          <p:cNvPr id="73" name="TextBox 72"/>
          <p:cNvSpPr txBox="1"/>
          <p:nvPr/>
        </p:nvSpPr>
        <p:spPr>
          <a:xfrm>
            <a:off x="8458200" y="3657600"/>
            <a:ext cx="3536033" cy="1800493"/>
          </a:xfrm>
          <a:prstGeom prst="rect">
            <a:avLst/>
          </a:prstGeom>
          <a:noFill/>
        </p:spPr>
        <p:txBody>
          <a:bodyPr wrap="none" rtlCol="0">
            <a:spAutoFit/>
          </a:bodyPr>
          <a:lstStyle/>
          <a:p>
            <a:r>
              <a:rPr lang="en-US" sz="1300" b="1" dirty="0" smtClean="0">
                <a:solidFill>
                  <a:srgbClr val="FF6600"/>
                </a:solidFill>
                <a:effectLst/>
                <a:latin typeface="Arial" charset="0"/>
                <a:cs typeface="Arial" charset="0"/>
              </a:rPr>
              <a:t>ASSESSMENT OF NEEDS SURVEY</a:t>
            </a:r>
            <a:br>
              <a:rPr lang="en-US" sz="1300" b="1" dirty="0" smtClean="0">
                <a:solidFill>
                  <a:srgbClr val="FF6600"/>
                </a:solidFill>
                <a:effectLst/>
                <a:latin typeface="Arial" charset="0"/>
                <a:cs typeface="Arial" charset="0"/>
              </a:rPr>
            </a:br>
            <a:endParaRPr lang="en-US" sz="1300" b="1" dirty="0" smtClean="0">
              <a:latin typeface="Arial" pitchFamily="34" charset="0"/>
              <a:cs typeface="Arial" pitchFamily="34" charset="0"/>
            </a:endParaRPr>
          </a:p>
          <a:p>
            <a:pPr indent="234950">
              <a:buFont typeface="Arial" pitchFamily="34" charset="0"/>
              <a:buChar char="•"/>
            </a:pPr>
            <a:r>
              <a:rPr lang="en-US" sz="1300" dirty="0" smtClean="0">
                <a:effectLst/>
                <a:latin typeface="Arial" pitchFamily="34" charset="0"/>
                <a:cs typeface="Arial" pitchFamily="34" charset="0"/>
              </a:rPr>
              <a:t>58 respondents</a:t>
            </a:r>
          </a:p>
          <a:p>
            <a:pPr marL="341313" lvl="1" indent="220663">
              <a:buFont typeface="Arial" pitchFamily="34" charset="0"/>
              <a:buChar char="•"/>
            </a:pPr>
            <a:r>
              <a:rPr lang="en-US" sz="1300" dirty="0" smtClean="0">
                <a:effectLst/>
                <a:latin typeface="Arial" pitchFamily="34" charset="0"/>
                <a:cs typeface="Arial" pitchFamily="34" charset="0"/>
              </a:rPr>
              <a:t>19 from Arizona</a:t>
            </a:r>
          </a:p>
          <a:p>
            <a:pPr marL="744538" lvl="4" indent="217488" defTabSz="800100">
              <a:buFont typeface="Arial" pitchFamily="34" charset="0"/>
              <a:buChar char="•"/>
            </a:pPr>
            <a:r>
              <a:rPr lang="en-US" sz="1300" dirty="0" smtClean="0">
                <a:effectLst/>
                <a:latin typeface="Arial" pitchFamily="34" charset="0"/>
                <a:cs typeface="Arial" pitchFamily="34" charset="0"/>
              </a:rPr>
              <a:t>50% public health professionals</a:t>
            </a:r>
          </a:p>
          <a:p>
            <a:pPr marL="744538" lvl="4" indent="217488" defTabSz="800100">
              <a:buFont typeface="Arial" pitchFamily="34" charset="0"/>
              <a:buChar char="•"/>
            </a:pPr>
            <a:r>
              <a:rPr lang="en-US" sz="1300" dirty="0" smtClean="0">
                <a:effectLst/>
                <a:latin typeface="Arial" pitchFamily="34" charset="0"/>
                <a:cs typeface="Arial" pitchFamily="34" charset="0"/>
              </a:rPr>
              <a:t>50% have 11+ years of practice </a:t>
            </a:r>
            <a:br>
              <a:rPr lang="en-US" sz="1300" dirty="0" smtClean="0">
                <a:effectLst/>
                <a:latin typeface="Arial" pitchFamily="34" charset="0"/>
                <a:cs typeface="Arial" pitchFamily="34" charset="0"/>
              </a:rPr>
            </a:br>
            <a:r>
              <a:rPr lang="en-US" sz="1300" dirty="0" smtClean="0">
                <a:effectLst/>
                <a:latin typeface="Arial" pitchFamily="34" charset="0"/>
                <a:cs typeface="Arial" pitchFamily="34" charset="0"/>
              </a:rPr>
              <a:t>     experience on the border </a:t>
            </a:r>
          </a:p>
          <a:p>
            <a:pPr lvl="1">
              <a:buFont typeface="Arial" pitchFamily="34" charset="0"/>
              <a:buChar char="•"/>
            </a:pPr>
            <a:endParaRPr lang="en-US" sz="2000" dirty="0">
              <a:latin typeface="Arial" pitchFamily="34" charset="0"/>
              <a:cs typeface="Arial" pitchFamily="34" charset="0"/>
            </a:endParaRPr>
          </a:p>
        </p:txBody>
      </p:sp>
      <p:pic>
        <p:nvPicPr>
          <p:cNvPr id="93" name="Picture 92" descr="poster chart2.png"/>
          <p:cNvPicPr>
            <a:picLocks noChangeAspect="1"/>
          </p:cNvPicPr>
          <p:nvPr/>
        </p:nvPicPr>
        <p:blipFill>
          <a:blip r:embed="rId14"/>
          <a:stretch>
            <a:fillRect/>
          </a:stretch>
        </p:blipFill>
        <p:spPr>
          <a:xfrm>
            <a:off x="8305800" y="5638800"/>
            <a:ext cx="4876800" cy="3657600"/>
          </a:xfrm>
          <a:prstGeom prst="rect">
            <a:avLst/>
          </a:prstGeom>
          <a:ln w="6350">
            <a:noFill/>
          </a:ln>
        </p:spPr>
      </p:pic>
      <p:pic>
        <p:nvPicPr>
          <p:cNvPr id="96" name="Picture 95" descr="poster chart3.png"/>
          <p:cNvPicPr>
            <a:picLocks noChangeAspect="1"/>
          </p:cNvPicPr>
          <p:nvPr/>
        </p:nvPicPr>
        <p:blipFill>
          <a:blip r:embed="rId15"/>
          <a:stretch>
            <a:fillRect/>
          </a:stretch>
        </p:blipFill>
        <p:spPr>
          <a:xfrm>
            <a:off x="8305800" y="9829800"/>
            <a:ext cx="4846320" cy="3634740"/>
          </a:xfrm>
          <a:prstGeom prst="rect">
            <a:avLst/>
          </a:prstGeom>
          <a:ln w="6350">
            <a:noFill/>
          </a:ln>
        </p:spPr>
      </p:pic>
      <p:sp>
        <p:nvSpPr>
          <p:cNvPr id="113" name="Rectangle 112"/>
          <p:cNvSpPr/>
          <p:nvPr/>
        </p:nvSpPr>
        <p:spPr>
          <a:xfrm>
            <a:off x="22021800" y="13106400"/>
            <a:ext cx="3657600" cy="1692771"/>
          </a:xfrm>
          <a:prstGeom prst="rect">
            <a:avLst/>
          </a:prstGeom>
        </p:spPr>
        <p:txBody>
          <a:bodyPr wrap="square">
            <a:spAutoFit/>
          </a:bodyPr>
          <a:lstStyle/>
          <a:p>
            <a:pPr algn="just">
              <a:defRPr/>
            </a:pPr>
            <a:r>
              <a:rPr lang="en-US" sz="1300" b="1" dirty="0" smtClean="0">
                <a:solidFill>
                  <a:srgbClr val="FF6600"/>
                </a:solidFill>
                <a:effectLst/>
                <a:latin typeface="Arial" pitchFamily="34" charset="0"/>
                <a:cs typeface="Arial" pitchFamily="34" charset="0"/>
              </a:rPr>
              <a:t>NEXT STEPS</a:t>
            </a:r>
            <a:endParaRPr lang="en-US" sz="1300" b="1" u="sng" dirty="0" smtClean="0">
              <a:solidFill>
                <a:srgbClr val="FF6600"/>
              </a:solidFill>
              <a:effectLst/>
              <a:latin typeface="Arial" pitchFamily="34" charset="0"/>
              <a:cs typeface="Arial" pitchFamily="34" charset="0"/>
            </a:endParaRPr>
          </a:p>
          <a:p>
            <a:pPr algn="just">
              <a:buFont typeface="Arial" pitchFamily="34" charset="0"/>
              <a:buChar char="•"/>
              <a:defRPr/>
            </a:pPr>
            <a:endParaRPr lang="en-US" sz="1300" dirty="0" smtClean="0">
              <a:effectLst/>
              <a:latin typeface="Arial" pitchFamily="34" charset="0"/>
              <a:cs typeface="Arial" pitchFamily="34" charset="0"/>
            </a:endParaRPr>
          </a:p>
          <a:p>
            <a:pPr marL="257141" indent="-257141" algn="just">
              <a:buFont typeface="Arial" pitchFamily="34" charset="0"/>
              <a:buChar char="•"/>
              <a:defRPr/>
            </a:pPr>
            <a:r>
              <a:rPr lang="en-US" sz="1300" dirty="0" smtClean="0">
                <a:effectLst/>
                <a:latin typeface="Arial" pitchFamily="34" charset="0"/>
                <a:cs typeface="Arial" pitchFamily="34" charset="0"/>
              </a:rPr>
              <a:t>Outreach activities: training sessions and exhibits for clinicians and public health personnel </a:t>
            </a:r>
          </a:p>
          <a:p>
            <a:pPr algn="just">
              <a:buFont typeface="Arial" pitchFamily="34" charset="0"/>
              <a:buChar char="•"/>
              <a:defRPr/>
            </a:pPr>
            <a:endParaRPr lang="en-US" sz="1300" dirty="0" smtClean="0">
              <a:effectLst/>
              <a:latin typeface="Arial" pitchFamily="34" charset="0"/>
              <a:cs typeface="Arial" pitchFamily="34" charset="0"/>
            </a:endParaRPr>
          </a:p>
          <a:p>
            <a:pPr marL="257141" indent="-257141" algn="just">
              <a:buFont typeface="Arial" pitchFamily="34" charset="0"/>
              <a:buChar char="•"/>
              <a:defRPr/>
            </a:pPr>
            <a:r>
              <a:rPr lang="en-US" sz="1300" dirty="0" smtClean="0">
                <a:effectLst/>
                <a:latin typeface="Arial" pitchFamily="34" charset="0"/>
                <a:cs typeface="Arial" pitchFamily="34" charset="0"/>
              </a:rPr>
              <a:t>Participation of libraries in Mexican border states</a:t>
            </a:r>
          </a:p>
        </p:txBody>
      </p:sp>
      <p:pic>
        <p:nvPicPr>
          <p:cNvPr id="105" name="Picture 4"/>
          <p:cNvPicPr>
            <a:picLocks noChangeAspect="1" noChangeArrowheads="1"/>
          </p:cNvPicPr>
          <p:nvPr/>
        </p:nvPicPr>
        <p:blipFill>
          <a:blip r:embed="rId16" cstate="print">
            <a:lum bright="15000"/>
          </a:blip>
          <a:srcRect/>
          <a:stretch>
            <a:fillRect/>
          </a:stretch>
        </p:blipFill>
        <p:spPr bwMode="auto">
          <a:xfrm>
            <a:off x="11658600" y="17830800"/>
            <a:ext cx="1930400" cy="14478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4176</TotalTime>
  <Words>619</Words>
  <Application>Microsoft Office PowerPoint</Application>
  <PresentationFormat>Custom</PresentationFormat>
  <Paragraphs>101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Slide 1</vt:lpstr>
    </vt:vector>
  </TitlesOfParts>
  <Company>MegaPrint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36x60 poster template</dc:title>
  <dc:creator>Jay Buckley</dc:creator>
  <dc:description>Call if we can help   800-590-7850_x000d_
_x000d_
(c) MegaPrint Inc. 2001</dc:description>
  <cp:lastModifiedBy>bbillman</cp:lastModifiedBy>
  <cp:revision>295</cp:revision>
  <cp:lastPrinted>2000-08-03T00:31:24Z</cp:lastPrinted>
  <dcterms:created xsi:type="dcterms:W3CDTF">2010-04-22T00:10:24Z</dcterms:created>
  <dcterms:modified xsi:type="dcterms:W3CDTF">2011-02-15T23:07:50Z</dcterms:modified>
</cp:coreProperties>
</file>