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23E2B-A8C6-4BE6-8F9C-B371A1EA3EE9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7642A-59A4-41D3-8FE1-A3D54F7390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CB5D-CEC0-477F-92CE-0467F07A6E6B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6B7E4F-0A69-4F8D-ABBD-D9B23AC6B1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CB5D-CEC0-477F-92CE-0467F07A6E6B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7E4F-0A69-4F8D-ABBD-D9B23AC6B1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CB5D-CEC0-477F-92CE-0467F07A6E6B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7E4F-0A69-4F8D-ABBD-D9B23AC6B1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CB5D-CEC0-477F-92CE-0467F07A6E6B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7E4F-0A69-4F8D-ABBD-D9B23AC6B1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3FFCB5D-CEC0-477F-92CE-0467F07A6E6B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96B7E4F-0A69-4F8D-ABBD-D9B23AC6B1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CB5D-CEC0-477F-92CE-0467F07A6E6B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7E4F-0A69-4F8D-ABBD-D9B23AC6B1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CB5D-CEC0-477F-92CE-0467F07A6E6B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7E4F-0A69-4F8D-ABBD-D9B23AC6B1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7E4F-0A69-4F8D-ABBD-D9B23AC6B1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CB5D-CEC0-477F-92CE-0467F07A6E6B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CB5D-CEC0-477F-92CE-0467F07A6E6B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7E4F-0A69-4F8D-ABBD-D9B23AC6B1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CB5D-CEC0-477F-92CE-0467F07A6E6B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7E4F-0A69-4F8D-ABBD-D9B23AC6B1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3FFCB5D-CEC0-477F-92CE-0467F07A6E6B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96B7E4F-0A69-4F8D-ABBD-D9B23AC6B1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CB5D-CEC0-477F-92CE-0467F07A6E6B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6B7E4F-0A69-4F8D-ABBD-D9B23AC6B1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3FFCB5D-CEC0-477F-92CE-0467F07A6E6B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96B7E4F-0A69-4F8D-ABBD-D9B23AC6B1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696" r:id="rId12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Jill A. </a:t>
            </a:r>
            <a:r>
              <a:rPr lang="en-US" dirty="0" err="1" smtClean="0"/>
              <a:t>Crussemeyer</a:t>
            </a:r>
            <a:r>
              <a:rPr lang="en-US" dirty="0" smtClean="0"/>
              <a:t>, Ph.D., MLIS; Judy Kraemer, MLIS, MBA; Elizabeth A. Mason, B.A.; and Carol Schechter, MLS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Strategy to Gather and Analyze User Feedback Quickly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250" y="276225"/>
            <a:ext cx="8699500" cy="631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250" y="276225"/>
            <a:ext cx="8699500" cy="631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It is understood that data may be skewed due to the low percentage of staff that completed the survey and that those completing the survey were likely supporters/users of the library.</a:t>
            </a:r>
          </a:p>
          <a:p>
            <a:r>
              <a:rPr lang="en-US" dirty="0" smtClean="0"/>
              <a:t>A physical library space that is convenient for the user is important for the clinical image of the hospital.</a:t>
            </a:r>
          </a:p>
          <a:p>
            <a:r>
              <a:rPr lang="en-US" dirty="0" smtClean="0"/>
              <a:t>Although a majority state they have time to find information and the information is useful in patient care, approximately 3 out of 4 also agreed that a dedicated librarian on their team would further improve patient care.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need to access information quickly for their job and they have access to a computer.  However, the need to access information via a PDA/Smartphone is not supported.</a:t>
            </a:r>
          </a:p>
          <a:p>
            <a:r>
              <a:rPr lang="en-US" dirty="0" smtClean="0"/>
              <a:t>A majority maintain a desire for access to print collections (both books and journals).</a:t>
            </a:r>
          </a:p>
          <a:p>
            <a:r>
              <a:rPr lang="en-US" dirty="0" smtClean="0"/>
              <a:t>Approximately 7 out of 10 stated that more library instruction would increase their use of the library’s resources.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needed to provide management objective opinions of our users in a very short time frame.</a:t>
            </a:r>
          </a:p>
          <a:p>
            <a:r>
              <a:rPr lang="en-US" dirty="0" smtClean="0"/>
              <a:t>Limitations:</a:t>
            </a:r>
          </a:p>
          <a:p>
            <a:pPr lvl="1"/>
            <a:r>
              <a:rPr lang="en-US" dirty="0" smtClean="0"/>
              <a:t>Staff availability</a:t>
            </a:r>
          </a:p>
          <a:p>
            <a:pPr lvl="1"/>
            <a:r>
              <a:rPr lang="en-US" dirty="0" smtClean="0"/>
              <a:t>Time to obtain user opinions</a:t>
            </a:r>
          </a:p>
          <a:p>
            <a:pPr lvl="1"/>
            <a:r>
              <a:rPr lang="en-US" dirty="0" smtClean="0"/>
              <a:t>Time to analyze user feedback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identified library related categories (LRCs) which translate the “big picture” easily to management</a:t>
            </a:r>
          </a:p>
          <a:p>
            <a:pPr lvl="1"/>
            <a:r>
              <a:rPr lang="en-US" dirty="0" smtClean="0"/>
              <a:t>Physical space/library image</a:t>
            </a:r>
          </a:p>
          <a:p>
            <a:pPr lvl="1"/>
            <a:r>
              <a:rPr lang="en-US" dirty="0" smtClean="0"/>
              <a:t>Role of the library in patient care</a:t>
            </a:r>
          </a:p>
          <a:p>
            <a:pPr lvl="1"/>
            <a:r>
              <a:rPr lang="en-US" dirty="0" smtClean="0"/>
              <a:t>Information access</a:t>
            </a:r>
          </a:p>
          <a:p>
            <a:pPr lvl="1"/>
            <a:r>
              <a:rPr lang="en-US" dirty="0" smtClean="0"/>
              <a:t>Preference of print vs. electronic formats</a:t>
            </a:r>
          </a:p>
          <a:p>
            <a:pPr lvl="1"/>
            <a:r>
              <a:rPr lang="en-US" dirty="0" smtClean="0"/>
              <a:t>Library services</a:t>
            </a:r>
          </a:p>
          <a:p>
            <a:r>
              <a:rPr lang="en-US" dirty="0" smtClean="0"/>
              <a:t>Once LRCs were established, we generated statements relating to the LRC and asked users to rate their level of agreement.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We developed 21 statements for the survey relating to the LRCs and level of user agreement.</a:t>
            </a:r>
          </a:p>
          <a:p>
            <a:pPr lvl="1"/>
            <a:r>
              <a:rPr lang="en-US" dirty="0" smtClean="0"/>
              <a:t>Scale: 5= strongly agree, 4=agree, 3=neutral/undecided, 2=disagree</a:t>
            </a:r>
            <a:r>
              <a:rPr lang="en-US" smtClean="0"/>
              <a:t>, </a:t>
            </a:r>
            <a:r>
              <a:rPr lang="en-US" smtClean="0"/>
              <a:t>1=strongly </a:t>
            </a:r>
            <a:r>
              <a:rPr lang="en-US" dirty="0" smtClean="0"/>
              <a:t>disagree</a:t>
            </a:r>
          </a:p>
          <a:p>
            <a:pPr lvl="1"/>
            <a:r>
              <a:rPr lang="en-US" dirty="0" smtClean="0"/>
              <a:t>A No Opinion option was also given</a:t>
            </a:r>
          </a:p>
          <a:p>
            <a:r>
              <a:rPr lang="en-US" dirty="0" smtClean="0"/>
              <a:t>Two questions requested demographic information (e.g. department, job title)</a:t>
            </a:r>
          </a:p>
          <a:p>
            <a:r>
              <a:rPr lang="en-US" dirty="0" smtClean="0"/>
              <a:t>A space for comments was provided at the end of the survey.</a:t>
            </a:r>
          </a:p>
          <a:p>
            <a:r>
              <a:rPr lang="en-US" dirty="0" smtClean="0"/>
              <a:t>The survey distributed via both Survey Monkey &amp; hard copy format.</a:t>
            </a:r>
          </a:p>
          <a:p>
            <a:r>
              <a:rPr lang="en-US" dirty="0" smtClean="0"/>
              <a:t>Results from hard copy surveys were entered into Excel and Survey Monkey Results were downloaded in CSV format.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Level of agreement was translated to numeric value in Excel using the “Find &amp; Replace” function.</a:t>
            </a:r>
          </a:p>
          <a:p>
            <a:pPr lvl="1"/>
            <a:r>
              <a:rPr lang="en-US" dirty="0" smtClean="0"/>
              <a:t>No answer (N.A.) was assigned a 99</a:t>
            </a:r>
          </a:p>
          <a:p>
            <a:pPr lvl="1"/>
            <a:r>
              <a:rPr lang="en-US" dirty="0" smtClean="0"/>
              <a:t>No opinion (N.O.) was assigned a 98</a:t>
            </a:r>
          </a:p>
          <a:p>
            <a:r>
              <a:rPr lang="en-US" dirty="0" smtClean="0"/>
              <a:t>The number of responses at each agreement level was determined using =COUNT and =COUNTIF functions in Excel</a:t>
            </a:r>
          </a:p>
          <a:p>
            <a:r>
              <a:rPr lang="en-US" dirty="0" smtClean="0"/>
              <a:t>Percentages were determined as follows:</a:t>
            </a:r>
          </a:p>
          <a:p>
            <a:pPr lvl="1"/>
            <a:r>
              <a:rPr lang="en-US" dirty="0" smtClean="0"/>
              <a:t>For N.A. and N.O., the total for these levels were summed together and divided by the total number of surveys completed.</a:t>
            </a:r>
          </a:p>
          <a:p>
            <a:pPr lvl="1"/>
            <a:r>
              <a:rPr lang="en-US" dirty="0" smtClean="0"/>
              <a:t>The other percentages were determined by dividing the respective totals by the number of surveys expressing an opinion.</a:t>
            </a:r>
          </a:p>
          <a:p>
            <a:pPr lvl="1"/>
            <a:r>
              <a:rPr lang="en-US" dirty="0" smtClean="0"/>
              <a:t>Unfinished surveys were not included in the final results.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(</a:t>
            </a:r>
            <a:r>
              <a:rPr lang="en-US" sz="2400" i="1" dirty="0" smtClean="0"/>
              <a:t>continued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234 completed surveys</a:t>
            </a:r>
          </a:p>
          <a:p>
            <a:pPr lvl="1"/>
            <a:r>
              <a:rPr lang="en-US" dirty="0" smtClean="0"/>
              <a:t>155 completed online (169 started – 91.7% completion)</a:t>
            </a:r>
          </a:p>
          <a:p>
            <a:pPr lvl="1"/>
            <a:r>
              <a:rPr lang="en-US" dirty="0" smtClean="0"/>
              <a:t>79 hard copy (service desk and meeting attendees)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250" y="276225"/>
            <a:ext cx="8699500" cy="631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250" y="276225"/>
            <a:ext cx="8699500" cy="631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250" y="276225"/>
            <a:ext cx="8699500" cy="631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248</TotalTime>
  <Words>531</Words>
  <Application>Microsoft Office PowerPoint</Application>
  <PresentationFormat>On-screen Show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Paper</vt:lpstr>
      <vt:lpstr>A Strategy to Gather and Analyze User Feedback Quickly</vt:lpstr>
      <vt:lpstr>Problem</vt:lpstr>
      <vt:lpstr>Solution</vt:lpstr>
      <vt:lpstr>Method</vt:lpstr>
      <vt:lpstr>Method (continued)</vt:lpstr>
      <vt:lpstr>Results</vt:lpstr>
      <vt:lpstr>Slide 7</vt:lpstr>
      <vt:lpstr>Slide 8</vt:lpstr>
      <vt:lpstr>Slide 9</vt:lpstr>
      <vt:lpstr>Slide 10</vt:lpstr>
      <vt:lpstr>Slide 11</vt:lpstr>
      <vt:lpstr>Conclusions</vt:lpstr>
      <vt:lpstr>Conclusions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Strategy to Gather and Analyze User Feedback Quickly</dc:title>
  <dc:creator> </dc:creator>
  <cp:lastModifiedBy>qmccrary</cp:lastModifiedBy>
  <cp:revision>24</cp:revision>
  <dcterms:created xsi:type="dcterms:W3CDTF">2011-02-21T00:08:04Z</dcterms:created>
  <dcterms:modified xsi:type="dcterms:W3CDTF">2011-02-25T16:26:56Z</dcterms:modified>
</cp:coreProperties>
</file>